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4"/>
  </p:notesMasterIdLst>
  <p:sldIdLst>
    <p:sldId id="560" r:id="rId2"/>
    <p:sldId id="561" r:id="rId3"/>
    <p:sldId id="563" r:id="rId4"/>
    <p:sldId id="572" r:id="rId5"/>
    <p:sldId id="570" r:id="rId6"/>
    <p:sldId id="571" r:id="rId7"/>
    <p:sldId id="573" r:id="rId8"/>
    <p:sldId id="578" r:id="rId9"/>
    <p:sldId id="579" r:id="rId10"/>
    <p:sldId id="574" r:id="rId11"/>
    <p:sldId id="575" r:id="rId12"/>
    <p:sldId id="576" r:id="rId13"/>
    <p:sldId id="580" r:id="rId14"/>
    <p:sldId id="581" r:id="rId15"/>
    <p:sldId id="582" r:id="rId16"/>
    <p:sldId id="583" r:id="rId17"/>
    <p:sldId id="584" r:id="rId18"/>
    <p:sldId id="585" r:id="rId19"/>
    <p:sldId id="586" r:id="rId20"/>
    <p:sldId id="587" r:id="rId21"/>
    <p:sldId id="588" r:id="rId22"/>
    <p:sldId id="605" r:id="rId23"/>
    <p:sldId id="606" r:id="rId24"/>
    <p:sldId id="607" r:id="rId25"/>
    <p:sldId id="610" r:id="rId26"/>
    <p:sldId id="589" r:id="rId27"/>
    <p:sldId id="608" r:id="rId28"/>
    <p:sldId id="611" r:id="rId29"/>
    <p:sldId id="612" r:id="rId30"/>
    <p:sldId id="613" r:id="rId31"/>
    <p:sldId id="615" r:id="rId32"/>
    <p:sldId id="614" r:id="rId33"/>
  </p:sldIdLst>
  <p:sldSz cx="9144000" cy="6858000" type="screen4x3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43" autoAdjust="0"/>
    <p:restoredTop sz="94660"/>
  </p:normalViewPr>
  <p:slideViewPr>
    <p:cSldViewPr>
      <p:cViewPr varScale="1">
        <p:scale>
          <a:sx n="132" d="100"/>
          <a:sy n="132" d="100"/>
        </p:scale>
        <p:origin x="-103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593976-8AC5-440C-B2EC-0A9A81812A47}" type="datetimeFigureOut">
              <a:rPr lang="nb-NO" smtClean="0"/>
              <a:pPr/>
              <a:t>05.10.2017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3E541B-5E51-4120-8B82-82A42A5F9BFA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72401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83DC2C-5E69-794A-88C8-E2541FB548B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0564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83DC2C-5E69-794A-88C8-E2541FB548BF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8968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83DC2C-5E69-794A-88C8-E2541FB548B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03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vrund diagonale hjørner i rektangel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tel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nb-NO"/>
              <a:t>Klikk for å redigere tittelstil</a:t>
            </a:r>
            <a:endParaRPr kumimoji="0" lang="en-US"/>
          </a:p>
        </p:txBody>
      </p:sp>
      <p:sp>
        <p:nvSpPr>
          <p:cNvPr id="9" name="Undertittel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nb-NO"/>
              <a:t>Klikk for å redigere undertittelstil i malen</a:t>
            </a:r>
            <a:endParaRPr kumimoji="0" lang="en-US"/>
          </a:p>
        </p:txBody>
      </p:sp>
      <p:sp>
        <p:nvSpPr>
          <p:cNvPr id="10" name="Plassholder for dato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2EBC620D-9656-4386-B4B3-4679083F7BCD}" type="datetimeFigureOut">
              <a:rPr lang="nb-NO" smtClean="0"/>
              <a:pPr/>
              <a:t>05.10.2017</a:t>
            </a:fld>
            <a:endParaRPr lang="nb-NO"/>
          </a:p>
        </p:txBody>
      </p:sp>
      <p:sp>
        <p:nvSpPr>
          <p:cNvPr id="11" name="Plassholder for lysbildenumm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87A336-7CEF-4655-970A-59C6FFE4159B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2" name="Plassholder for bunntekst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nb-N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b-NO"/>
              <a:t>Klikk for å redigere tittelstil</a:t>
            </a:r>
            <a:endParaRPr kumimoji="0" lang="en-US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nb-NO"/>
              <a:t>Klikk for å redigere tekststiler i malen</a:t>
            </a:r>
          </a:p>
          <a:p>
            <a:pPr lvl="1" eaLnBrk="1" latinLnBrk="0" hangingPunct="1"/>
            <a:r>
              <a:rPr lang="nb-NO"/>
              <a:t>Andre nivå</a:t>
            </a:r>
          </a:p>
          <a:p>
            <a:pPr lvl="2" eaLnBrk="1" latinLnBrk="0" hangingPunct="1"/>
            <a:r>
              <a:rPr lang="nb-NO"/>
              <a:t>Tredje nivå</a:t>
            </a:r>
          </a:p>
          <a:p>
            <a:pPr lvl="3" eaLnBrk="1" latinLnBrk="0" hangingPunct="1"/>
            <a:r>
              <a:rPr lang="nb-NO"/>
              <a:t>Fjerde nivå</a:t>
            </a:r>
          </a:p>
          <a:p>
            <a:pPr lvl="4" eaLnBrk="1" latinLnBrk="0" hangingPunct="1"/>
            <a:r>
              <a:rPr lang="nb-NO"/>
              <a:t>Femte nivå</a:t>
            </a:r>
            <a:endParaRPr kumimoji="0" lang="en-US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620D-9656-4386-B4B3-4679083F7BCD}" type="datetimeFigureOut">
              <a:rPr lang="nb-NO" smtClean="0"/>
              <a:pPr/>
              <a:t>05.10.2017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A336-7CEF-4655-970A-59C6FFE4159B}" type="slidenum">
              <a:rPr lang="nb-NO" smtClean="0"/>
              <a:pPr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ndelingsoverskrif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nb-NO"/>
              <a:t>Klikk for å redigere tittelstil</a:t>
            </a:r>
            <a:endParaRPr kumimoji="0" lang="en-US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nb-NO"/>
              <a:t>Klikk for å redigere tekststiler i malen</a:t>
            </a:r>
          </a:p>
        </p:txBody>
      </p:sp>
      <p:sp>
        <p:nvSpPr>
          <p:cNvPr id="8" name="Plassholder for dato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2EBC620D-9656-4386-B4B3-4679083F7BCD}" type="datetimeFigureOut">
              <a:rPr lang="nb-NO" smtClean="0"/>
              <a:pPr/>
              <a:t>05.10.2017</a:t>
            </a:fld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87A336-7CEF-4655-970A-59C6FFE4159B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0" name="Plassholder for bunntekst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nb-NO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b-NO"/>
              <a:t>Klikk for å redigere tittelstil</a:t>
            </a:r>
            <a:endParaRPr kumimoji="0" lang="en-US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b-NO"/>
              <a:t>Klikk for å redigere tekststiler i malen</a:t>
            </a:r>
          </a:p>
          <a:p>
            <a:pPr lvl="1" eaLnBrk="1" latinLnBrk="0" hangingPunct="1"/>
            <a:r>
              <a:rPr lang="nb-NO"/>
              <a:t>Andre nivå</a:t>
            </a:r>
          </a:p>
          <a:p>
            <a:pPr lvl="2" eaLnBrk="1" latinLnBrk="0" hangingPunct="1"/>
            <a:r>
              <a:rPr lang="nb-NO"/>
              <a:t>Tredje nivå</a:t>
            </a:r>
          </a:p>
          <a:p>
            <a:pPr lvl="3" eaLnBrk="1" latinLnBrk="0" hangingPunct="1"/>
            <a:r>
              <a:rPr lang="nb-NO"/>
              <a:t>Fjerde nivå</a:t>
            </a:r>
          </a:p>
          <a:p>
            <a:pPr lvl="4" eaLnBrk="1" latinLnBrk="0" hangingPunct="1"/>
            <a:r>
              <a:rPr lang="nb-NO"/>
              <a:t>Femte nivå</a:t>
            </a:r>
            <a:endParaRPr kumimoji="0" lang="en-US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b-NO"/>
              <a:t>Klikk for å redigere tekststiler i malen</a:t>
            </a:r>
          </a:p>
          <a:p>
            <a:pPr lvl="1" eaLnBrk="1" latinLnBrk="0" hangingPunct="1"/>
            <a:r>
              <a:rPr lang="nb-NO"/>
              <a:t>Andre nivå</a:t>
            </a:r>
          </a:p>
          <a:p>
            <a:pPr lvl="2" eaLnBrk="1" latinLnBrk="0" hangingPunct="1"/>
            <a:r>
              <a:rPr lang="nb-NO"/>
              <a:t>Tredje nivå</a:t>
            </a:r>
          </a:p>
          <a:p>
            <a:pPr lvl="3" eaLnBrk="1" latinLnBrk="0" hangingPunct="1"/>
            <a:r>
              <a:rPr lang="nb-NO"/>
              <a:t>Fjerde nivå</a:t>
            </a:r>
          </a:p>
          <a:p>
            <a:pPr lvl="4" eaLnBrk="1" latinLnBrk="0" hangingPunct="1"/>
            <a:r>
              <a:rPr lang="nb-NO"/>
              <a:t>Femte nivå</a:t>
            </a:r>
            <a:endParaRPr kumimoji="0" lang="en-US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620D-9656-4386-B4B3-4679083F7BCD}" type="datetimeFigureOut">
              <a:rPr lang="nb-NO" smtClean="0"/>
              <a:pPr/>
              <a:t>05.10.2017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7287A336-7CEF-4655-970A-59C6FFE4159B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0" name="Rektangel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ktangel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nb-NO"/>
              <a:t>Klikk for å redigere tittelstil</a:t>
            </a:r>
            <a:endParaRPr kumimoji="0" lang="en-US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b-NO"/>
              <a:t>Klikk for å redigere tekststiler i malen</a:t>
            </a:r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b-NO"/>
              <a:t>Klikk for å redigere tekststiler i malen</a:t>
            </a:r>
          </a:p>
        </p:txBody>
      </p:sp>
      <p:sp>
        <p:nvSpPr>
          <p:cNvPr id="5" name="Plassholder for innhold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b-NO"/>
              <a:t>Klikk for å redigere tekststiler i malen</a:t>
            </a:r>
          </a:p>
          <a:p>
            <a:pPr lvl="1" eaLnBrk="1" latinLnBrk="0" hangingPunct="1"/>
            <a:r>
              <a:rPr lang="nb-NO"/>
              <a:t>Andre nivå</a:t>
            </a:r>
          </a:p>
          <a:p>
            <a:pPr lvl="2" eaLnBrk="1" latinLnBrk="0" hangingPunct="1"/>
            <a:r>
              <a:rPr lang="nb-NO"/>
              <a:t>Tredje nivå</a:t>
            </a:r>
          </a:p>
          <a:p>
            <a:pPr lvl="3" eaLnBrk="1" latinLnBrk="0" hangingPunct="1"/>
            <a:r>
              <a:rPr lang="nb-NO"/>
              <a:t>Fjerde nivå</a:t>
            </a:r>
          </a:p>
          <a:p>
            <a:pPr lvl="4" eaLnBrk="1" latinLnBrk="0" hangingPunct="1"/>
            <a:r>
              <a:rPr lang="nb-NO"/>
              <a:t>Femte nivå</a:t>
            </a:r>
            <a:endParaRPr kumimoji="0" lang="en-US"/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b-NO"/>
              <a:t>Klikk for å redigere tekststiler i malen</a:t>
            </a:r>
          </a:p>
          <a:p>
            <a:pPr lvl="1" eaLnBrk="1" latinLnBrk="0" hangingPunct="1"/>
            <a:r>
              <a:rPr lang="nb-NO"/>
              <a:t>Andre nivå</a:t>
            </a:r>
          </a:p>
          <a:p>
            <a:pPr lvl="2" eaLnBrk="1" latinLnBrk="0" hangingPunct="1"/>
            <a:r>
              <a:rPr lang="nb-NO"/>
              <a:t>Tredje nivå</a:t>
            </a:r>
          </a:p>
          <a:p>
            <a:pPr lvl="3" eaLnBrk="1" latinLnBrk="0" hangingPunct="1"/>
            <a:r>
              <a:rPr lang="nb-NO"/>
              <a:t>Fjerde nivå</a:t>
            </a:r>
          </a:p>
          <a:p>
            <a:pPr lvl="4" eaLnBrk="1" latinLnBrk="0" hangingPunct="1"/>
            <a:r>
              <a:rPr lang="nb-NO"/>
              <a:t>Femte nivå</a:t>
            </a:r>
            <a:endParaRPr kumimoji="0" lang="en-US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620D-9656-4386-B4B3-4679083F7BCD}" type="datetimeFigureOut">
              <a:rPr lang="nb-NO" smtClean="0"/>
              <a:pPr/>
              <a:t>05.10.2017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7287A336-7CEF-4655-970A-59C6FFE4159B}" type="slidenum">
              <a:rPr lang="nb-NO" smtClean="0"/>
              <a:pPr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nb-NO"/>
              <a:t>Klikk for å redigere tittelstil</a:t>
            </a:r>
            <a:endParaRPr kumimoji="0" lang="en-US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620D-9656-4386-B4B3-4679083F7BCD}" type="datetimeFigureOut">
              <a:rPr lang="nb-NO" smtClean="0"/>
              <a:pPr/>
              <a:t>05.10.2017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A336-7CEF-4655-970A-59C6FFE4159B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7" name="Rektangel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620D-9656-4386-B4B3-4679083F7BCD}" type="datetimeFigureOut">
              <a:rPr lang="nb-NO" smtClean="0"/>
              <a:pPr/>
              <a:t>05.10.2017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A336-7CEF-4655-970A-59C6FFE4159B}" type="slidenum">
              <a:rPr lang="nb-NO" smtClean="0"/>
              <a:pPr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nhold med teks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nb-NO"/>
              <a:t>Klikk for å redigere tittelstil</a:t>
            </a:r>
            <a:endParaRPr kumimoji="0" lang="en-US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nb-NO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nb-NO"/>
              <a:t>Klikk for å redigere tekststiler i malen</a:t>
            </a:r>
          </a:p>
          <a:p>
            <a:pPr lvl="1" eaLnBrk="1" latinLnBrk="0" hangingPunct="1"/>
            <a:r>
              <a:rPr lang="nb-NO"/>
              <a:t>Andre nivå</a:t>
            </a:r>
          </a:p>
          <a:p>
            <a:pPr lvl="2" eaLnBrk="1" latinLnBrk="0" hangingPunct="1"/>
            <a:r>
              <a:rPr lang="nb-NO"/>
              <a:t>Tredje nivå</a:t>
            </a:r>
          </a:p>
          <a:p>
            <a:pPr lvl="3" eaLnBrk="1" latinLnBrk="0" hangingPunct="1"/>
            <a:r>
              <a:rPr lang="nb-NO"/>
              <a:t>Fjerde nivå</a:t>
            </a:r>
          </a:p>
          <a:p>
            <a:pPr lvl="4" eaLnBrk="1" latinLnBrk="0" hangingPunct="1"/>
            <a:r>
              <a:rPr lang="nb-NO"/>
              <a:t>Femte nivå</a:t>
            </a:r>
            <a:endParaRPr kumimoji="0" lang="en-US"/>
          </a:p>
        </p:txBody>
      </p:sp>
      <p:sp>
        <p:nvSpPr>
          <p:cNvPr id="9" name="Plassholder for dato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2EBC620D-9656-4386-B4B3-4679083F7BCD}" type="datetimeFigureOut">
              <a:rPr lang="nb-NO" smtClean="0"/>
              <a:pPr/>
              <a:t>05.10.2017</a:t>
            </a:fld>
            <a:endParaRPr lang="nb-NO"/>
          </a:p>
        </p:txBody>
      </p:sp>
      <p:sp>
        <p:nvSpPr>
          <p:cNvPr id="10" name="Plassholder for lysbildenumm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87A336-7CEF-4655-970A-59C6FFE4159B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1" name="Plassholder for bunntekst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nb-NO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nb-NO"/>
              <a:t>Klikk for å redigere tittelstil</a:t>
            </a:r>
            <a:endParaRPr kumimoji="0" lang="en-US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nb-NO"/>
              <a:t>Klikk for å redigere tekststiler i malen</a:t>
            </a:r>
          </a:p>
        </p:txBody>
      </p:sp>
      <p:sp>
        <p:nvSpPr>
          <p:cNvPr id="13" name="Plassholder for bilde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nb-NO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Klikk ikonet for å legge til et bilde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lassholder for dato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2EBC620D-9656-4386-B4B3-4679083F7BCD}" type="datetimeFigureOut">
              <a:rPr lang="nb-NO" smtClean="0"/>
              <a:pPr/>
              <a:t>05.10.2017</a:t>
            </a:fld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87A336-7CEF-4655-970A-59C6FFE4159B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0" name="Plassholder for bunntekst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nb-N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b-NO"/>
              <a:t>Klikk for å redigere tittelstil</a:t>
            </a:r>
            <a:endParaRPr kumimoji="0" lang="en-US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nb-NO"/>
              <a:t>Klikk for å redigere tekststiler i malen</a:t>
            </a:r>
          </a:p>
          <a:p>
            <a:pPr lvl="1" eaLnBrk="1" latinLnBrk="0" hangingPunct="1"/>
            <a:r>
              <a:rPr lang="nb-NO"/>
              <a:t>Andre nivå</a:t>
            </a:r>
          </a:p>
          <a:p>
            <a:pPr lvl="2" eaLnBrk="1" latinLnBrk="0" hangingPunct="1"/>
            <a:r>
              <a:rPr lang="nb-NO"/>
              <a:t>Tredje nivå</a:t>
            </a:r>
          </a:p>
          <a:p>
            <a:pPr lvl="3" eaLnBrk="1" latinLnBrk="0" hangingPunct="1"/>
            <a:r>
              <a:rPr lang="nb-NO"/>
              <a:t>Fjerde nivå</a:t>
            </a:r>
          </a:p>
          <a:p>
            <a:pPr lvl="4" eaLnBrk="1" latinLnBrk="0" hangingPunct="1"/>
            <a:r>
              <a:rPr lang="nb-NO"/>
              <a:t>Femte nivå</a:t>
            </a:r>
            <a:endParaRPr kumimoji="0" lang="en-US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620D-9656-4386-B4B3-4679083F7BCD}" type="datetimeFigureOut">
              <a:rPr lang="nb-NO" smtClean="0"/>
              <a:pPr/>
              <a:t>05.10.2017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A336-7CEF-4655-970A-59C6FFE4159B}" type="slidenum">
              <a:rPr lang="nb-NO" smtClean="0"/>
              <a:pPr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nb-NO"/>
              <a:t>Klikk for å redigere tittelstil</a:t>
            </a:r>
            <a:endParaRPr kumimoji="0" lang="en-US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nb-NO"/>
              <a:t>Klikk for å redigere tekststiler i malen</a:t>
            </a:r>
          </a:p>
          <a:p>
            <a:pPr lvl="1" eaLnBrk="1" latinLnBrk="0" hangingPunct="1"/>
            <a:r>
              <a:rPr lang="nb-NO"/>
              <a:t>Andre nivå</a:t>
            </a:r>
          </a:p>
          <a:p>
            <a:pPr lvl="2" eaLnBrk="1" latinLnBrk="0" hangingPunct="1"/>
            <a:r>
              <a:rPr lang="nb-NO"/>
              <a:t>Tredje nivå</a:t>
            </a:r>
          </a:p>
          <a:p>
            <a:pPr lvl="3" eaLnBrk="1" latinLnBrk="0" hangingPunct="1"/>
            <a:r>
              <a:rPr lang="nb-NO"/>
              <a:t>Fjerde nivå</a:t>
            </a:r>
          </a:p>
          <a:p>
            <a:pPr lvl="4" eaLnBrk="1" latinLnBrk="0" hangingPunct="1"/>
            <a:r>
              <a:rPr lang="nb-NO"/>
              <a:t>Femte nivå</a:t>
            </a:r>
            <a:endParaRPr kumimoji="0" lang="en-US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C620D-9656-4386-B4B3-4679083F7BCD}" type="datetimeFigureOut">
              <a:rPr lang="nb-NO" smtClean="0"/>
              <a:pPr/>
              <a:t>05.10.2017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A336-7CEF-4655-970A-59C6FFE4159B}" type="slidenum">
              <a:rPr lang="nb-NO" smtClean="0"/>
              <a:pPr/>
              <a:t>‹#›</a:t>
            </a:fld>
            <a:endParaRPr lang="nb-N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vrund diagonale hjørner i rektangel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nb-NO"/>
          </a:p>
        </p:txBody>
      </p:sp>
      <p:sp>
        <p:nvSpPr>
          <p:cNvPr id="14" name="Plassholder for dato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2EBC620D-9656-4386-B4B3-4679083F7BCD}" type="datetimeFigureOut">
              <a:rPr lang="nb-NO" smtClean="0"/>
              <a:pPr/>
              <a:t>05.10.2017</a:t>
            </a:fld>
            <a:endParaRPr lang="nb-NO"/>
          </a:p>
        </p:txBody>
      </p:sp>
      <p:sp>
        <p:nvSpPr>
          <p:cNvPr id="23" name="Plassholder for lysbildenumm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7287A336-7CEF-4655-970A-59C6FFE4159B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22" name="Plassholder for tittel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nb-NO"/>
              <a:t>Klikk for å redigere tittelstil</a:t>
            </a:r>
            <a:endParaRPr kumimoji="0" lang="en-US"/>
          </a:p>
        </p:txBody>
      </p:sp>
      <p:sp>
        <p:nvSpPr>
          <p:cNvPr id="13" name="Plassholder for teks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nb-NO"/>
              <a:t>Klikk for å redigere tekststiler i malen</a:t>
            </a:r>
          </a:p>
          <a:p>
            <a:pPr lvl="1" eaLnBrk="1" latinLnBrk="0" hangingPunct="1"/>
            <a:r>
              <a:rPr kumimoji="0" lang="nb-NO"/>
              <a:t>Andre nivå</a:t>
            </a:r>
          </a:p>
          <a:p>
            <a:pPr lvl="2" eaLnBrk="1" latinLnBrk="0" hangingPunct="1"/>
            <a:r>
              <a:rPr kumimoji="0" lang="nb-NO"/>
              <a:t>Tredje nivå</a:t>
            </a:r>
          </a:p>
          <a:p>
            <a:pPr lvl="3" eaLnBrk="1" latinLnBrk="0" hangingPunct="1"/>
            <a:r>
              <a:rPr kumimoji="0" lang="nb-NO"/>
              <a:t>Fjerde nivå</a:t>
            </a:r>
          </a:p>
          <a:p>
            <a:pPr lvl="4" eaLnBrk="1" latinLnBrk="0" hangingPunct="1"/>
            <a:r>
              <a:rPr kumimoji="0" lang="nb-NO"/>
              <a:t>Femte nivå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7.emf"/><Relationship Id="rId7" Type="http://schemas.openxmlformats.org/officeDocument/2006/relationships/image" Target="../media/image1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ryggmammamedisin.no/" TargetMode="External"/><Relationship Id="rId3" Type="http://schemas.openxmlformats.org/officeDocument/2006/relationships/image" Target="../media/image3.emf"/><Relationship Id="rId7" Type="http://schemas.openxmlformats.org/officeDocument/2006/relationships/hyperlink" Target="http://www.relis.no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hyperlink" Target="http://www.tryggmedisin.no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emf"/><Relationship Id="rId7" Type="http://schemas.openxmlformats.org/officeDocument/2006/relationships/image" Target="../media/image25.png"/><Relationship Id="rId12" Type="http://schemas.openxmlformats.org/officeDocument/2006/relationships/image" Target="../media/image2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wikipedia.org/" TargetMode="External"/><Relationship Id="rId11" Type="http://schemas.openxmlformats.org/officeDocument/2006/relationships/hyperlink" Target="http://www.linkedin.com/" TargetMode="External"/><Relationship Id="rId5" Type="http://schemas.openxmlformats.org/officeDocument/2006/relationships/hyperlink" Target="http://www.twitter.com/" TargetMode="External"/><Relationship Id="rId10" Type="http://schemas.openxmlformats.org/officeDocument/2006/relationships/image" Target="../media/image28.png"/><Relationship Id="rId4" Type="http://schemas.openxmlformats.org/officeDocument/2006/relationships/hyperlink" Target="http://www.facebook.com/" TargetMode="External"/><Relationship Id="rId9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7.emf"/><Relationship Id="rId7" Type="http://schemas.openxmlformats.org/officeDocument/2006/relationships/image" Target="../media/image4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49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F87">
              <a:alpha val="7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8970" y="1006860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solidFill>
                  <a:schemeClr val="tx1"/>
                </a:solidFill>
                <a:latin typeface="Open Sans"/>
                <a:cs typeface="Open Sans"/>
              </a:rPr>
              <a:t>Electronic communication with our users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7440" y="2674325"/>
            <a:ext cx="6400800" cy="748010"/>
          </a:xfrm>
        </p:spPr>
        <p:txBody>
          <a:bodyPr>
            <a:normAutofit/>
          </a:bodyPr>
          <a:lstStyle/>
          <a:p>
            <a:pPr algn="l"/>
            <a:r>
              <a:rPr lang="en-US" sz="1600" dirty="0">
                <a:solidFill>
                  <a:srgbClr val="FFFFFF"/>
                </a:solidFill>
                <a:latin typeface="Open Sans"/>
                <a:cs typeface="Open Sans"/>
              </a:rPr>
              <a:t>Oslo – 26.09.2017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18970" y="5807305"/>
            <a:ext cx="7066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solidFill>
                  <a:srgbClr val="FFA300"/>
                </a:solidFill>
                <a:latin typeface="Open Sans"/>
                <a:cs typeface="Open Sans"/>
              </a:rPr>
              <a:t>Produsentuavhengig</a:t>
            </a:r>
            <a:r>
              <a:rPr lang="en-US" sz="1400" dirty="0">
                <a:solidFill>
                  <a:srgbClr val="FFA300"/>
                </a:solidFill>
                <a:latin typeface="Open Sans"/>
                <a:cs typeface="Open Sans"/>
              </a:rPr>
              <a:t> </a:t>
            </a:r>
            <a:r>
              <a:rPr lang="en-US" sz="1400" dirty="0" err="1">
                <a:solidFill>
                  <a:srgbClr val="FFA300"/>
                </a:solidFill>
                <a:latin typeface="Open Sans"/>
                <a:cs typeface="Open Sans"/>
              </a:rPr>
              <a:t>legemiddelinformasjon</a:t>
            </a:r>
            <a:r>
              <a:rPr lang="en-US" sz="1400" dirty="0">
                <a:solidFill>
                  <a:srgbClr val="FFA300"/>
                </a:solidFill>
                <a:latin typeface="Open Sans"/>
                <a:cs typeface="Open Sans"/>
              </a:rPr>
              <a:t> for </a:t>
            </a:r>
            <a:r>
              <a:rPr lang="en-US" sz="1400" dirty="0" err="1">
                <a:solidFill>
                  <a:srgbClr val="FFA300"/>
                </a:solidFill>
                <a:latin typeface="Open Sans"/>
                <a:cs typeface="Open Sans"/>
              </a:rPr>
              <a:t>helsepersonell</a:t>
            </a:r>
            <a:endParaRPr lang="en-US" sz="1400" dirty="0">
              <a:solidFill>
                <a:srgbClr val="FFA300"/>
              </a:solidFill>
              <a:latin typeface="Open Sans"/>
              <a:cs typeface="Open San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304" y="5267992"/>
            <a:ext cx="1615630" cy="35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397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F87">
              <a:alpha val="85000"/>
            </a:srgbClr>
          </a:solidFill>
          <a:effectLst>
            <a:outerShdw blurRad="40000" dist="23000" dir="5400000" rotWithShape="0">
              <a:srgbClr val="000000">
                <a:alpha val="6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4666" y="1859713"/>
            <a:ext cx="4416552" cy="748010"/>
          </a:xfrm>
        </p:spPr>
        <p:txBody>
          <a:bodyPr>
            <a:noAutofit/>
          </a:bodyPr>
          <a:lstStyle/>
          <a:p>
            <a:pPr algn="l"/>
            <a:r>
              <a:rPr lang="en-US" sz="1800" b="1" dirty="0">
                <a:solidFill>
                  <a:srgbClr val="FFA300"/>
                </a:solidFill>
                <a:latin typeface="Open Sans" charset="0"/>
                <a:ea typeface="Open Sans" charset="0"/>
                <a:cs typeface="Open Sans" charset="0"/>
              </a:rPr>
              <a:t>Petter Wiken Dahl</a:t>
            </a:r>
          </a:p>
          <a:p>
            <a:pPr algn="l"/>
            <a:endParaRPr lang="en-US" sz="400" dirty="0">
              <a:solidFill>
                <a:schemeClr val="bg1"/>
              </a:solidFill>
              <a:latin typeface="Open Sans Light" charset="0"/>
              <a:ea typeface="Open Sans Light" charset="0"/>
              <a:cs typeface="Open Sans Light" charset="0"/>
            </a:endParaRPr>
          </a:p>
          <a:p>
            <a:pPr algn="l"/>
            <a:r>
              <a:rPr lang="en-US" sz="1400" dirty="0">
                <a:latin typeface="Open Sans" charset="0"/>
                <a:ea typeface="Open Sans" charset="0"/>
                <a:cs typeface="Open Sans" charset="0"/>
              </a:rPr>
              <a:t>Leader, RELIS Vest (Western Norway)</a:t>
            </a:r>
          </a:p>
          <a:p>
            <a:pPr algn="l"/>
            <a:r>
              <a:rPr lang="en-US" sz="1400" dirty="0">
                <a:latin typeface="Open Sans" charset="0"/>
                <a:ea typeface="Open Sans" charset="0"/>
                <a:cs typeface="Open Sans" charset="0"/>
              </a:rPr>
              <a:t>Master of Pharmacy</a:t>
            </a:r>
          </a:p>
          <a:p>
            <a:pPr algn="l"/>
            <a:r>
              <a:rPr lang="en-US" sz="1400" dirty="0">
                <a:latin typeface="Open Sans" charset="0"/>
                <a:ea typeface="Open Sans" charset="0"/>
                <a:cs typeface="Open Sans" charset="0"/>
              </a:rPr>
              <a:t>Bachelor of Communications</a:t>
            </a:r>
          </a:p>
          <a:p>
            <a:pPr algn="l"/>
            <a:r>
              <a:rPr lang="en-US" sz="1400" dirty="0">
                <a:latin typeface="Open Sans" charset="0"/>
                <a:ea typeface="Open Sans" charset="0"/>
                <a:cs typeface="Open Sans" charset="0"/>
              </a:rPr>
              <a:t>E-mail: petter.wiken.dahl@helse-bergen.no</a:t>
            </a:r>
          </a:p>
          <a:p>
            <a:pPr algn="l"/>
            <a:endParaRPr lang="en-US" sz="1400" dirty="0">
              <a:solidFill>
                <a:schemeClr val="bg1"/>
              </a:solidFill>
              <a:latin typeface="Open Sans" charset="0"/>
              <a:ea typeface="Open Sans" charset="0"/>
              <a:cs typeface="Open Sans" charset="0"/>
            </a:endParaRPr>
          </a:p>
          <a:p>
            <a:pPr algn="l"/>
            <a:endParaRPr lang="en-US" sz="1800" dirty="0">
              <a:solidFill>
                <a:schemeClr val="bg1"/>
              </a:solidFill>
              <a:latin typeface="Open Sans" charset="0"/>
              <a:ea typeface="Open Sans" charset="0"/>
              <a:cs typeface="Open Sans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18970" y="5807305"/>
            <a:ext cx="7066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solidFill>
                  <a:srgbClr val="FFA300"/>
                </a:solidFill>
                <a:latin typeface="Open Sans"/>
                <a:cs typeface="Open Sans"/>
              </a:rPr>
              <a:t>Produsentuavhengig</a:t>
            </a:r>
            <a:r>
              <a:rPr lang="en-US" sz="1400" dirty="0">
                <a:solidFill>
                  <a:srgbClr val="FFA300"/>
                </a:solidFill>
                <a:latin typeface="Open Sans"/>
                <a:cs typeface="Open Sans"/>
              </a:rPr>
              <a:t> </a:t>
            </a:r>
            <a:r>
              <a:rPr lang="en-US" sz="1400" dirty="0" err="1">
                <a:solidFill>
                  <a:srgbClr val="FFA300"/>
                </a:solidFill>
                <a:latin typeface="Open Sans"/>
                <a:cs typeface="Open Sans"/>
              </a:rPr>
              <a:t>legemiddelinformasjon</a:t>
            </a:r>
            <a:r>
              <a:rPr lang="en-US" sz="1400" dirty="0">
                <a:solidFill>
                  <a:srgbClr val="FFA300"/>
                </a:solidFill>
                <a:latin typeface="Open Sans"/>
                <a:cs typeface="Open Sans"/>
              </a:rPr>
              <a:t> for </a:t>
            </a:r>
            <a:r>
              <a:rPr lang="en-US" sz="1400" dirty="0" err="1">
                <a:solidFill>
                  <a:srgbClr val="FFA300"/>
                </a:solidFill>
                <a:latin typeface="Open Sans"/>
                <a:cs typeface="Open Sans"/>
              </a:rPr>
              <a:t>helsepersonell</a:t>
            </a:r>
            <a:endParaRPr lang="en-US" sz="1400" dirty="0">
              <a:solidFill>
                <a:srgbClr val="FFA300"/>
              </a:solidFill>
              <a:latin typeface="Open Sans"/>
              <a:cs typeface="Open San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304" y="5267992"/>
            <a:ext cx="1615630" cy="356617"/>
          </a:xfrm>
          <a:prstGeom prst="rect">
            <a:avLst/>
          </a:prstGeom>
        </p:spPr>
      </p:pic>
      <p:pic>
        <p:nvPicPr>
          <p:cNvPr id="1026" name="Picture 2" descr="Petter_cropp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628800"/>
            <a:ext cx="1056554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Bild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970" y="5680922"/>
            <a:ext cx="7025438" cy="65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941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9452" y="87572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Brief walkthrough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9452" y="2201290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Who are our users?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Which electronic communication do we use?</a:t>
            </a:r>
            <a:endParaRPr lang="en-US" sz="2000" dirty="0">
              <a:latin typeface="Open Sans"/>
              <a:cs typeface="Open Sans"/>
            </a:endParaRP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Current technology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Websites – hosted by us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Websites – social media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Looking forward: Websites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Looking forward: Chat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Looking forward: </a:t>
            </a:r>
            <a:r>
              <a:rPr lang="en-US" sz="2000" dirty="0" err="1">
                <a:solidFill>
                  <a:schemeClr val="bg1"/>
                </a:solidFill>
                <a:latin typeface="Open Sans"/>
                <a:cs typeface="Open Sans"/>
              </a:rPr>
              <a:t>Apps</a:t>
            </a:r>
            <a:r>
              <a:rPr lang="en-US" sz="2000" dirty="0" err="1">
                <a:latin typeface="Open Sans"/>
                <a:cs typeface="Open Sans"/>
              </a:rPr>
              <a:t>sider</a:t>
            </a:r>
            <a:endParaRPr lang="en-US" sz="2000" dirty="0">
              <a:latin typeface="Open Sans"/>
              <a:cs typeface="Open San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746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F87">
              <a:alpha val="7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886" y="2461661"/>
            <a:ext cx="8229600" cy="1039091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FFFFFF"/>
                </a:solidFill>
                <a:latin typeface="Open Sans"/>
                <a:cs typeface="Open Sans"/>
              </a:rPr>
              <a:t>Who are our users?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6886" y="1745100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For starters…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710" y="6293476"/>
            <a:ext cx="741680" cy="16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560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1" y="13278"/>
            <a:ext cx="9126295" cy="68447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9452" y="875728"/>
            <a:ext cx="8229600" cy="681064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Who are our users?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9452" y="1680440"/>
            <a:ext cx="7729012" cy="5177560"/>
          </a:xfrm>
        </p:spPr>
        <p:txBody>
          <a:bodyPr>
            <a:normAutofit lnSpcReduction="10000"/>
          </a:bodyPr>
          <a:lstStyle/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Health professionals: </a:t>
            </a:r>
          </a:p>
          <a:p>
            <a:pPr>
              <a:lnSpc>
                <a:spcPct val="140000"/>
              </a:lnSpc>
            </a:pPr>
            <a:endParaRPr lang="en-US" sz="20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>
              <a:lnSpc>
                <a:spcPct val="140000"/>
              </a:lnSpc>
            </a:pPr>
            <a:endParaRPr lang="en-US" sz="20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>
              <a:lnSpc>
                <a:spcPct val="140000"/>
              </a:lnSpc>
            </a:pPr>
            <a:endParaRPr lang="en-US" sz="20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>
              <a:lnSpc>
                <a:spcPct val="140000"/>
              </a:lnSpc>
            </a:pPr>
            <a:endParaRPr lang="en-US" sz="20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       Medical doctors                pharmacists                  nurses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The public: </a:t>
            </a:r>
          </a:p>
          <a:p>
            <a:pPr>
              <a:lnSpc>
                <a:spcPct val="140000"/>
              </a:lnSpc>
            </a:pPr>
            <a:endParaRPr lang="en-US" sz="20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>
              <a:lnSpc>
                <a:spcPct val="140000"/>
              </a:lnSpc>
            </a:pPr>
            <a:endParaRPr lang="en-US" sz="20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 marL="0" indent="0">
              <a:lnSpc>
                <a:spcPct val="140000"/>
              </a:lnSpc>
              <a:buNone/>
            </a:pPr>
            <a:endParaRPr lang="en-US" sz="20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 marL="0" indent="0">
              <a:lnSpc>
                <a:spcPct val="140000"/>
              </a:lnSpc>
              <a:buNone/>
            </a:pPr>
            <a:endParaRPr lang="en-US" sz="20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    Pregnant women           breast feeding women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1026" name="Picture 2" descr="Bilderesultat for medical doctor">
            <a:extLst>
              <a:ext uri="{FF2B5EF4-FFF2-40B4-BE49-F238E27FC236}">
                <a16:creationId xmlns:a16="http://schemas.microsoft.com/office/drawing/2014/main" xmlns="" id="{CB4E2405-BDB6-4A92-898C-A64B369A1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577" y="2060848"/>
            <a:ext cx="2375809" cy="1734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ilderesultat for thinking nurse">
            <a:extLst>
              <a:ext uri="{FF2B5EF4-FFF2-40B4-BE49-F238E27FC236}">
                <a16:creationId xmlns:a16="http://schemas.microsoft.com/office/drawing/2014/main" xmlns="" id="{940C535A-060D-4FC7-9F54-80C2BB759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707" y="2051665"/>
            <a:ext cx="1729221" cy="1729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ilderesultat for worried pregnant">
            <a:extLst>
              <a:ext uri="{FF2B5EF4-FFF2-40B4-BE49-F238E27FC236}">
                <a16:creationId xmlns:a16="http://schemas.microsoft.com/office/drawing/2014/main" xmlns="" id="{82C0907C-0013-4422-8A7B-BEAA014CCC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99753"/>
            <a:ext cx="1300041" cy="161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ilderesultat for problems breastfeeding woman">
            <a:extLst>
              <a:ext uri="{FF2B5EF4-FFF2-40B4-BE49-F238E27FC236}">
                <a16:creationId xmlns:a16="http://schemas.microsoft.com/office/drawing/2014/main" xmlns="" id="{A552E801-3081-4D30-9E07-4C07FE0797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281" y="4412326"/>
            <a:ext cx="1226787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ilderesultat for pharmacist clueless">
            <a:extLst>
              <a:ext uri="{FF2B5EF4-FFF2-40B4-BE49-F238E27FC236}">
                <a16:creationId xmlns:a16="http://schemas.microsoft.com/office/drawing/2014/main" xmlns="" id="{152FCD12-18C1-4047-AEBC-2D39565BA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7924" y="2060848"/>
            <a:ext cx="2566284" cy="171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574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-8974" y="0"/>
            <a:ext cx="9144000" cy="6858000"/>
          </a:xfrm>
          <a:prstGeom prst="rect">
            <a:avLst/>
          </a:prstGeom>
          <a:solidFill>
            <a:srgbClr val="002F87">
              <a:alpha val="7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886" y="205099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FFFFFF"/>
                </a:solidFill>
                <a:latin typeface="Open Sans"/>
                <a:cs typeface="Open Sans"/>
              </a:rPr>
              <a:t>Which electronic communication do we use?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6886" y="1745100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So we know our user base, but…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710" y="6293476"/>
            <a:ext cx="741680" cy="16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719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82480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Which electronic communication do we use?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9452" y="2201290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Telephone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E-mail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Websites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Chat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Mobile platforms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Apps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Fax??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6" name="Picture 2" descr="Bilderesultat for communicate">
            <a:extLst>
              <a:ext uri="{FF2B5EF4-FFF2-40B4-BE49-F238E27FC236}">
                <a16:creationId xmlns:a16="http://schemas.microsoft.com/office/drawing/2014/main" xmlns="" id="{757533AB-5ED2-4C41-83D8-653E2B15E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176" y="2201290"/>
            <a:ext cx="3096344" cy="1739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xmlns="" id="{4BDF3804-C5FD-4497-BB31-CD819F295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352" y="3934078"/>
            <a:ext cx="3528392" cy="2265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866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-8974" y="0"/>
            <a:ext cx="9144000" cy="6858000"/>
          </a:xfrm>
          <a:prstGeom prst="rect">
            <a:avLst/>
          </a:prstGeom>
          <a:solidFill>
            <a:srgbClr val="002F87">
              <a:alpha val="7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886" y="2050991"/>
            <a:ext cx="532925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  <a:latin typeface="Open Sans"/>
                <a:cs typeface="Open Sans"/>
              </a:rPr>
              <a:t>Telephone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6886" y="1745100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Let’s look closer!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710" y="6293476"/>
            <a:ext cx="741680" cy="16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129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1" y="13278"/>
            <a:ext cx="9126295" cy="68447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9452" y="875728"/>
            <a:ext cx="8229600" cy="681064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Telephone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9452" y="1680440"/>
            <a:ext cx="7729012" cy="5177560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5 separate phone numbers – one per </a:t>
            </a:r>
            <a:r>
              <a:rPr lang="en-US" sz="2000" dirty="0" err="1">
                <a:solidFill>
                  <a:schemeClr val="bg1"/>
                </a:solidFill>
                <a:latin typeface="Open Sans"/>
                <a:cs typeface="Open Sans"/>
              </a:rPr>
              <a:t>centre</a:t>
            </a: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, and the TMM line 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Advantages: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Internet problems? No problem!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Contact us without a PC nearby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High sense of active conversation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Able to supply additional information</a:t>
            </a:r>
          </a:p>
          <a:p>
            <a:pPr lvl="1">
              <a:lnSpc>
                <a:spcPct val="140000"/>
              </a:lnSpc>
            </a:pPr>
            <a:endParaRPr lang="en-US" sz="14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Disadvantages: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Noise disturbances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Speech issues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No conversation logging.</a:t>
            </a:r>
            <a:endParaRPr lang="en-US" sz="1400" b="1" dirty="0">
              <a:solidFill>
                <a:schemeClr val="bg1"/>
              </a:solidFill>
              <a:latin typeface="Open Sans"/>
              <a:cs typeface="Open Sans"/>
            </a:endParaRPr>
          </a:p>
          <a:p>
            <a:pPr lvl="1">
              <a:lnSpc>
                <a:spcPct val="140000"/>
              </a:lnSpc>
            </a:pPr>
            <a:endParaRPr lang="en-US" sz="1400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2050" name="Picture 2" descr="Bilderesultat for phone funny">
            <a:extLst>
              <a:ext uri="{FF2B5EF4-FFF2-40B4-BE49-F238E27FC236}">
                <a16:creationId xmlns:a16="http://schemas.microsoft.com/office/drawing/2014/main" xmlns="" id="{9A0DC1E0-AB39-4161-8E20-A4EA54D8C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160371"/>
            <a:ext cx="3149269" cy="409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296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-8974" y="0"/>
            <a:ext cx="9144000" cy="6858000"/>
          </a:xfrm>
          <a:prstGeom prst="rect">
            <a:avLst/>
          </a:prstGeom>
          <a:solidFill>
            <a:srgbClr val="002F87">
              <a:alpha val="7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886" y="2050991"/>
            <a:ext cx="4825194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  <a:latin typeface="Open Sans"/>
                <a:cs typeface="Open Sans"/>
              </a:rPr>
              <a:t>E-mail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6886" y="1745100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Let’s look closer!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710" y="6293476"/>
            <a:ext cx="741680" cy="16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573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1" y="13278"/>
            <a:ext cx="9126295" cy="68447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9452" y="875728"/>
            <a:ext cx="8229600" cy="681064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E-mail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9452" y="1680440"/>
            <a:ext cx="7729012" cy="5177560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Widespread use since 1990s, first use 1960s! 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Advantages: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Electronic (paperless society)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Universal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Instant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Multiple recipients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Conversation log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Searchable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Disadvantages: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Hackers – not a secure platform!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Portal for viruses, adware, spyware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Spam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Mail: low sense of active conversation.</a:t>
            </a:r>
          </a:p>
          <a:p>
            <a:pPr lvl="1">
              <a:lnSpc>
                <a:spcPct val="140000"/>
              </a:lnSpc>
            </a:pPr>
            <a:endParaRPr lang="en-US" sz="1400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11" name="Picture 2" descr="Bilderesultat for e-mail funny">
            <a:extLst>
              <a:ext uri="{FF2B5EF4-FFF2-40B4-BE49-F238E27FC236}">
                <a16:creationId xmlns:a16="http://schemas.microsoft.com/office/drawing/2014/main" xmlns="" id="{D0FCAFB1-932F-49DB-A7C1-1431003CC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772" y="2132856"/>
            <a:ext cx="3879512" cy="383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139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-8974" y="0"/>
            <a:ext cx="9144000" cy="6858000"/>
          </a:xfrm>
          <a:prstGeom prst="rect">
            <a:avLst/>
          </a:prstGeom>
          <a:solidFill>
            <a:srgbClr val="002F87">
              <a:alpha val="7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886" y="2050991"/>
            <a:ext cx="6625394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  <a:latin typeface="Open Sans"/>
                <a:cs typeface="Open Sans"/>
              </a:rPr>
              <a:t>Our hosted websites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6886" y="1745100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Let’s look closer!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710" y="6293476"/>
            <a:ext cx="741680" cy="163711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xmlns="" id="{29C02AB3-A4AC-4707-93ED-07CE10AA9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077072"/>
            <a:ext cx="2421190" cy="2149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xmlns="" id="{2DC7B0B5-C156-41E3-8D61-3D1AC9CD9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686" y="4077072"/>
            <a:ext cx="2417919" cy="2150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xmlns="" id="{B50D2F82-F69E-480A-8CD4-191FCE19D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565" y="4075225"/>
            <a:ext cx="2425676" cy="2149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4">
            <a:extLst>
              <a:ext uri="{FF2B5EF4-FFF2-40B4-BE49-F238E27FC236}">
                <a16:creationId xmlns:a16="http://schemas.microsoft.com/office/drawing/2014/main" xmlns="" id="{3912F765-A3CF-4155-B2E5-FBEF8BAE5A72}"/>
              </a:ext>
            </a:extLst>
          </p:cNvPr>
          <p:cNvSpPr txBox="1"/>
          <p:nvPr/>
        </p:nvSpPr>
        <p:spPr>
          <a:xfrm>
            <a:off x="-2412776" y="3577104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  <a:hlinkClick r:id="rId7"/>
              </a:rPr>
              <a:t>www.relis.no</a:t>
            </a:r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 </a:t>
            </a:r>
          </a:p>
        </p:txBody>
      </p:sp>
      <p:sp>
        <p:nvSpPr>
          <p:cNvPr id="12" name="TextBox 4">
            <a:extLst>
              <a:ext uri="{FF2B5EF4-FFF2-40B4-BE49-F238E27FC236}">
                <a16:creationId xmlns:a16="http://schemas.microsoft.com/office/drawing/2014/main" xmlns="" id="{C943A28E-B3AD-4BA0-90E3-79FF8D252468}"/>
              </a:ext>
            </a:extLst>
          </p:cNvPr>
          <p:cNvSpPr txBox="1"/>
          <p:nvPr/>
        </p:nvSpPr>
        <p:spPr>
          <a:xfrm>
            <a:off x="2627784" y="3577104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  <a:hlinkClick r:id="rId8"/>
              </a:rPr>
              <a:t>www.tryggmammamedisin.no</a:t>
            </a:r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 </a:t>
            </a:r>
          </a:p>
        </p:txBody>
      </p:sp>
      <p:sp>
        <p:nvSpPr>
          <p:cNvPr id="13" name="TextBox 4">
            <a:extLst>
              <a:ext uri="{FF2B5EF4-FFF2-40B4-BE49-F238E27FC236}">
                <a16:creationId xmlns:a16="http://schemas.microsoft.com/office/drawing/2014/main" xmlns="" id="{FADD2CF7-58A2-4EB4-B40A-0064ECE73948}"/>
              </a:ext>
            </a:extLst>
          </p:cNvPr>
          <p:cNvSpPr txBox="1"/>
          <p:nvPr/>
        </p:nvSpPr>
        <p:spPr>
          <a:xfrm>
            <a:off x="3419872" y="3577104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  <a:hlinkClick r:id="rId9"/>
              </a:rPr>
              <a:t>www.tryggmedisin.no</a:t>
            </a:r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48779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1" y="13278"/>
            <a:ext cx="9126295" cy="68447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9452" y="875728"/>
            <a:ext cx="8229600" cy="681064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www.relis.no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61940" y="875728"/>
            <a:ext cx="3502548" cy="517756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For health professionals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Free service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Database search</a:t>
            </a:r>
            <a:endParaRPr lang="en-US" sz="14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Submit questions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Phone, mail, e-mail contact info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Report adverse drug reactions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Read our published articles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RELIS news, courses and seminars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Mandate, </a:t>
            </a:r>
            <a:r>
              <a:rPr lang="en-US" sz="2000" dirty="0" err="1">
                <a:solidFill>
                  <a:schemeClr val="bg1"/>
                </a:solidFill>
                <a:latin typeface="Open Sans"/>
                <a:cs typeface="Open Sans"/>
              </a:rPr>
              <a:t>centres</a:t>
            </a: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, employees.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xmlns="" id="{08EE6FEB-F24A-4CC8-8465-6406B839E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890" y="1988840"/>
            <a:ext cx="4692212" cy="4165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6218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>
            <a:extLst>
              <a:ext uri="{FF2B5EF4-FFF2-40B4-BE49-F238E27FC236}">
                <a16:creationId xmlns:a16="http://schemas.microsoft.com/office/drawing/2014/main" xmlns="" id="{B747B6BD-6C25-4F59-8F55-0104A489D4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9452" y="875728"/>
            <a:ext cx="8229600" cy="681064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www.tryggmammamedisin.no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3798" y="1636388"/>
            <a:ext cx="3540690" cy="5177560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Public – pregnant &amp; breastfeeding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Free service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Submit questions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Pick up responses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Phone service info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Topic info: pains, allergies, stuffy nose, nausea, dyspepsia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Mandate, </a:t>
            </a:r>
            <a:r>
              <a:rPr lang="en-US" sz="2000" dirty="0" err="1">
                <a:solidFill>
                  <a:schemeClr val="bg1"/>
                </a:solidFill>
                <a:latin typeface="Open Sans"/>
                <a:cs typeface="Open Sans"/>
              </a:rPr>
              <a:t>centres</a:t>
            </a: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, employees.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xmlns="" id="{832A104F-4A34-4965-ADB8-C8C282C24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30" y="1981885"/>
            <a:ext cx="4889556" cy="4348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2881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649"/>
            <a:ext cx="9126295" cy="68447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804543"/>
            <a:ext cx="8229600" cy="681064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www.tryggmedisin.no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8064" y="636870"/>
            <a:ext cx="3835664" cy="5721624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Free public service, currently defunct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Previously – submit questions on drugs (any topic)</a:t>
            </a:r>
            <a:endParaRPr lang="en-US" sz="14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Closed mid-August 2017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Info on drug topics: 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Adverse drug reactions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Interactions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Generic drugs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Drug news in media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Herbal remedies / supplements</a:t>
            </a:r>
          </a:p>
          <a:p>
            <a:pPr lvl="1">
              <a:lnSpc>
                <a:spcPct val="140000"/>
              </a:lnSpc>
            </a:pPr>
            <a:r>
              <a:rPr lang="en-US" sz="1400" dirty="0">
                <a:solidFill>
                  <a:schemeClr val="bg1"/>
                </a:solidFill>
                <a:latin typeface="Open Sans"/>
                <a:cs typeface="Open Sans"/>
              </a:rPr>
              <a:t>Polypharmacy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Mandate, </a:t>
            </a:r>
            <a:r>
              <a:rPr lang="en-US" sz="2000" dirty="0" err="1">
                <a:solidFill>
                  <a:schemeClr val="bg1"/>
                </a:solidFill>
                <a:latin typeface="Open Sans"/>
                <a:cs typeface="Open Sans"/>
              </a:rPr>
              <a:t>centres</a:t>
            </a: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, employees.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xmlns="" id="{81A1C20C-80EF-4F01-AB10-93453BDB6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02" y="2100418"/>
            <a:ext cx="4646962" cy="4117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090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F87">
              <a:alpha val="7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398" y="1005502"/>
            <a:ext cx="6625394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  <a:latin typeface="Open Sans"/>
                <a:cs typeface="Open Sans"/>
              </a:rPr>
              <a:t>Our social media websites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6376" y="971432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Let’s look closer!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710" y="6293476"/>
            <a:ext cx="741680" cy="163711"/>
          </a:xfrm>
          <a:prstGeom prst="rect">
            <a:avLst/>
          </a:prstGeom>
        </p:spPr>
      </p:pic>
      <p:sp>
        <p:nvSpPr>
          <p:cNvPr id="11" name="TextBox 4">
            <a:extLst>
              <a:ext uri="{FF2B5EF4-FFF2-40B4-BE49-F238E27FC236}">
                <a16:creationId xmlns:a16="http://schemas.microsoft.com/office/drawing/2014/main" xmlns="" id="{3912F765-A3CF-4155-B2E5-FBEF8BAE5A72}"/>
              </a:ext>
            </a:extLst>
          </p:cNvPr>
          <p:cNvSpPr txBox="1"/>
          <p:nvPr/>
        </p:nvSpPr>
        <p:spPr>
          <a:xfrm>
            <a:off x="1589550" y="2484398"/>
            <a:ext cx="2421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  <a:hlinkClick r:id="rId4"/>
              </a:rPr>
              <a:t>www.facebook.com</a:t>
            </a:r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  </a:t>
            </a:r>
          </a:p>
        </p:txBody>
      </p:sp>
      <p:sp>
        <p:nvSpPr>
          <p:cNvPr id="12" name="TextBox 4">
            <a:extLst>
              <a:ext uri="{FF2B5EF4-FFF2-40B4-BE49-F238E27FC236}">
                <a16:creationId xmlns:a16="http://schemas.microsoft.com/office/drawing/2014/main" xmlns="" id="{C943A28E-B3AD-4BA0-90E3-79FF8D252468}"/>
              </a:ext>
            </a:extLst>
          </p:cNvPr>
          <p:cNvSpPr txBox="1"/>
          <p:nvPr/>
        </p:nvSpPr>
        <p:spPr>
          <a:xfrm>
            <a:off x="5601187" y="2407985"/>
            <a:ext cx="2444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  <a:hlinkClick r:id="rId5"/>
              </a:rPr>
              <a:t>www.twitter.com</a:t>
            </a:r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  </a:t>
            </a:r>
          </a:p>
        </p:txBody>
      </p:sp>
      <p:sp>
        <p:nvSpPr>
          <p:cNvPr id="13" name="TextBox 4">
            <a:extLst>
              <a:ext uri="{FF2B5EF4-FFF2-40B4-BE49-F238E27FC236}">
                <a16:creationId xmlns:a16="http://schemas.microsoft.com/office/drawing/2014/main" xmlns="" id="{FADD2CF7-58A2-4EB4-B40A-0064ECE73948}"/>
              </a:ext>
            </a:extLst>
          </p:cNvPr>
          <p:cNvSpPr txBox="1"/>
          <p:nvPr/>
        </p:nvSpPr>
        <p:spPr>
          <a:xfrm>
            <a:off x="1936999" y="4876593"/>
            <a:ext cx="2425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  <a:hlinkClick r:id="rId6"/>
              </a:rPr>
              <a:t>www.wikipedia.org</a:t>
            </a:r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  </a:t>
            </a: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xmlns="" id="{B43D51E1-F27C-4B89-B5F4-10BB4315E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630" y="2853730"/>
            <a:ext cx="1661030" cy="1659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xmlns="" id="{B6F3417A-A19A-4EF1-9B9D-66D7EC93A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143" y="2772187"/>
            <a:ext cx="1988429" cy="1679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>
            <a:extLst>
              <a:ext uri="{FF2B5EF4-FFF2-40B4-BE49-F238E27FC236}">
                <a16:creationId xmlns:a16="http://schemas.microsoft.com/office/drawing/2014/main" xmlns="" id="{BA5CF9A7-DFDF-4056-8BF9-FBA953376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368" y="5232507"/>
            <a:ext cx="2733228" cy="1393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>
            <a:extLst>
              <a:ext uri="{FF2B5EF4-FFF2-40B4-BE49-F238E27FC236}">
                <a16:creationId xmlns:a16="http://schemas.microsoft.com/office/drawing/2014/main" xmlns="" id="{0D7D2F28-1D74-4451-9F87-3D7F4787F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232507"/>
            <a:ext cx="1852334" cy="1474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4">
            <a:extLst>
              <a:ext uri="{FF2B5EF4-FFF2-40B4-BE49-F238E27FC236}">
                <a16:creationId xmlns:a16="http://schemas.microsoft.com/office/drawing/2014/main" xmlns="" id="{42D94AF6-E583-4D38-8442-E70D27BFDC45}"/>
              </a:ext>
            </a:extLst>
          </p:cNvPr>
          <p:cNvSpPr txBox="1"/>
          <p:nvPr/>
        </p:nvSpPr>
        <p:spPr>
          <a:xfrm>
            <a:off x="5077416" y="4876081"/>
            <a:ext cx="2425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  <a:hlinkClick r:id="rId11"/>
              </a:rPr>
              <a:t>www.linkedin.com</a:t>
            </a:r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   </a:t>
            </a:r>
          </a:p>
        </p:txBody>
      </p:sp>
      <p:pic>
        <p:nvPicPr>
          <p:cNvPr id="13314" name="Picture 2" descr="Bilderesultat for new!">
            <a:extLst>
              <a:ext uri="{FF2B5EF4-FFF2-40B4-BE49-F238E27FC236}">
                <a16:creationId xmlns:a16="http://schemas.microsoft.com/office/drawing/2014/main" xmlns="" id="{26C5125B-06F7-4017-9D48-61DE623E6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838" y="5418344"/>
            <a:ext cx="1598905" cy="87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058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78"/>
            <a:ext cx="9126295" cy="68447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174063"/>
            <a:ext cx="4869620" cy="472672"/>
          </a:xfrm>
        </p:spPr>
        <p:txBody>
          <a:bodyPr>
            <a:noAutofit/>
          </a:bodyPr>
          <a:lstStyle/>
          <a:p>
            <a:pPr algn="l"/>
            <a:r>
              <a:rPr lang="en-US" sz="2200" dirty="0">
                <a:solidFill>
                  <a:srgbClr val="002F87"/>
                </a:solidFill>
                <a:latin typeface="Open Sans"/>
                <a:cs typeface="Open Sans"/>
              </a:rPr>
              <a:t>www.facebook.com/legemiddelinfo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2573" y="2060848"/>
            <a:ext cx="3912438" cy="5721624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Main social media platform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Current events, projects, seminars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Links to published articles</a:t>
            </a:r>
            <a:endParaRPr lang="en-US" sz="14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Chat option…?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12</a:t>
            </a:r>
            <a:r>
              <a:rPr lang="en-US" sz="2000" baseline="30000" dirty="0">
                <a:solidFill>
                  <a:schemeClr val="bg1"/>
                </a:solidFill>
                <a:latin typeface="Open Sans"/>
                <a:cs typeface="Open Sans"/>
              </a:rPr>
              <a:t>th</a:t>
            </a: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 hit in Google search</a:t>
            </a:r>
            <a:endParaRPr lang="en-US" sz="14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2685 followers, 2693 likes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(follow and like us and our posts!)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xmlns="" id="{66188112-B3FC-432C-998B-57BDF2336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44824"/>
            <a:ext cx="4819771" cy="481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Bilderesultat for facebook logo">
            <a:extLst>
              <a:ext uri="{FF2B5EF4-FFF2-40B4-BE49-F238E27FC236}">
                <a16:creationId xmlns:a16="http://schemas.microsoft.com/office/drawing/2014/main" xmlns="" id="{C56DDACC-E54A-49D5-BAB1-3C4DF5C3F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041" y="185573"/>
            <a:ext cx="902593" cy="90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1664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>
            <a:extLst>
              <a:ext uri="{FF2B5EF4-FFF2-40B4-BE49-F238E27FC236}">
                <a16:creationId xmlns:a16="http://schemas.microsoft.com/office/drawing/2014/main" xmlns="" id="{0D513462-8759-4613-97B6-DC2A35C52F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1338950"/>
            <a:ext cx="4869620" cy="472672"/>
          </a:xfrm>
        </p:spPr>
        <p:txBody>
          <a:bodyPr>
            <a:noAutofit/>
          </a:bodyPr>
          <a:lstStyle/>
          <a:p>
            <a:pPr algn="l"/>
            <a:r>
              <a:rPr lang="en-US" sz="2200" dirty="0">
                <a:solidFill>
                  <a:srgbClr val="002F87"/>
                </a:solidFill>
                <a:latin typeface="Open Sans"/>
                <a:cs typeface="Open Sans"/>
              </a:rPr>
              <a:t>www.twitter.com/relisnytt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2573" y="2060848"/>
            <a:ext cx="3912438" cy="5721624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Secondary social media platform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Links to published articles and news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18</a:t>
            </a:r>
            <a:r>
              <a:rPr lang="en-US" sz="2000" baseline="30000" dirty="0">
                <a:solidFill>
                  <a:schemeClr val="bg1"/>
                </a:solidFill>
                <a:latin typeface="Open Sans"/>
                <a:cs typeface="Open Sans"/>
              </a:rPr>
              <a:t>th</a:t>
            </a: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 hit in Google search</a:t>
            </a:r>
            <a:endParaRPr lang="en-US" sz="14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581 followers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(follow us, heart and retweet posts!)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2050" name="Picture 2" descr="Bilderesultat for twitter logo">
            <a:extLst>
              <a:ext uri="{FF2B5EF4-FFF2-40B4-BE49-F238E27FC236}">
                <a16:creationId xmlns:a16="http://schemas.microsoft.com/office/drawing/2014/main" xmlns="" id="{122AC686-E5C7-4171-AD44-6485E3790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348" y="349984"/>
            <a:ext cx="1008112" cy="819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xmlns="" id="{4EB61BE8-1F92-4922-A527-86152A1D0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01" y="2091892"/>
            <a:ext cx="4823883" cy="407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446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78"/>
            <a:ext cx="9126295" cy="68447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306758"/>
            <a:ext cx="5040560" cy="1442786"/>
          </a:xfrm>
        </p:spPr>
        <p:txBody>
          <a:bodyPr>
            <a:noAutofit/>
          </a:bodyPr>
          <a:lstStyle/>
          <a:p>
            <a:pPr algn="l"/>
            <a:r>
              <a:rPr lang="en-US" sz="2200" dirty="0">
                <a:solidFill>
                  <a:srgbClr val="002F87"/>
                </a:solidFill>
                <a:latin typeface="Open Sans"/>
                <a:cs typeface="Open Sans"/>
              </a:rPr>
              <a:t>en.wikipedia.org/wiki/RELIS</a:t>
            </a:r>
            <a:br>
              <a:rPr lang="en-US" sz="2200" dirty="0">
                <a:solidFill>
                  <a:srgbClr val="002F87"/>
                </a:solidFill>
                <a:latin typeface="Open Sans"/>
                <a:cs typeface="Open Sans"/>
              </a:rPr>
            </a:br>
            <a:r>
              <a:rPr lang="en-US" sz="2200" dirty="0">
                <a:solidFill>
                  <a:srgbClr val="002F87"/>
                </a:solidFill>
                <a:latin typeface="Open Sans"/>
                <a:cs typeface="Open Sans"/>
              </a:rPr>
              <a:t/>
            </a:r>
            <a:br>
              <a:rPr lang="en-US" sz="2200" dirty="0">
                <a:solidFill>
                  <a:srgbClr val="002F87"/>
                </a:solidFill>
                <a:latin typeface="Open Sans"/>
                <a:cs typeface="Open Sans"/>
              </a:rPr>
            </a:br>
            <a:r>
              <a:rPr lang="en-US" sz="2200" dirty="0">
                <a:solidFill>
                  <a:srgbClr val="002F87"/>
                </a:solidFill>
                <a:latin typeface="Open Sans"/>
                <a:cs typeface="Open Sans"/>
              </a:rPr>
              <a:t>no.wikipedia.org/wiki/</a:t>
            </a:r>
            <a:r>
              <a:rPr lang="en-US" sz="2200" dirty="0" err="1">
                <a:solidFill>
                  <a:srgbClr val="002F87"/>
                </a:solidFill>
                <a:latin typeface="Open Sans"/>
                <a:cs typeface="Open Sans"/>
              </a:rPr>
              <a:t>Regionale</a:t>
            </a:r>
            <a:r>
              <a:rPr lang="en-US" sz="2200" dirty="0">
                <a:solidFill>
                  <a:srgbClr val="002F87"/>
                </a:solidFill>
                <a:latin typeface="Open Sans"/>
                <a:cs typeface="Open Sans"/>
              </a:rPr>
              <a:t>_</a:t>
            </a:r>
            <a:br>
              <a:rPr lang="en-US" sz="2200" dirty="0">
                <a:solidFill>
                  <a:srgbClr val="002F87"/>
                </a:solidFill>
                <a:latin typeface="Open Sans"/>
                <a:cs typeface="Open Sans"/>
              </a:rPr>
            </a:br>
            <a:r>
              <a:rPr lang="en-US" sz="2200" dirty="0" err="1">
                <a:solidFill>
                  <a:srgbClr val="002F87"/>
                </a:solidFill>
                <a:latin typeface="Open Sans"/>
                <a:cs typeface="Open Sans"/>
              </a:rPr>
              <a:t>legemiddelinformasjonssentre</a:t>
            </a:r>
            <a:r>
              <a:rPr lang="en-US" sz="2200" dirty="0">
                <a:solidFill>
                  <a:srgbClr val="002F87"/>
                </a:solidFill>
                <a:latin typeface="Open Sans"/>
                <a:cs typeface="Open Sans"/>
              </a:rPr>
              <a:t>_(RELIS)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70890" y="3079701"/>
            <a:ext cx="3912438" cy="5721624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Public information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Dictionary style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Direct links to our main sites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Wiki: Editable by anyone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5</a:t>
            </a:r>
            <a:r>
              <a:rPr lang="en-US" sz="2000" baseline="30000" dirty="0">
                <a:solidFill>
                  <a:schemeClr val="bg1"/>
                </a:solidFill>
                <a:latin typeface="Open Sans"/>
                <a:cs typeface="Open Sans"/>
              </a:rPr>
              <a:t>th</a:t>
            </a: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 hit in Google search!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Now also in English! 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3074" name="Picture 2" descr="Bilderesultat for wikipedia logo">
            <a:extLst>
              <a:ext uri="{FF2B5EF4-FFF2-40B4-BE49-F238E27FC236}">
                <a16:creationId xmlns:a16="http://schemas.microsoft.com/office/drawing/2014/main" xmlns="" id="{B9695DEB-0520-47A6-A6D2-4070C6BC4E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435" y="205658"/>
            <a:ext cx="995806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xmlns="" id="{0AE43152-A573-482D-87F3-27A3A4ED7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30" y="3094839"/>
            <a:ext cx="4882059" cy="3398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Bilderesultat for new!">
            <a:extLst>
              <a:ext uri="{FF2B5EF4-FFF2-40B4-BE49-F238E27FC236}">
                <a16:creationId xmlns:a16="http://schemas.microsoft.com/office/drawing/2014/main" xmlns="" id="{F4F67C79-B963-4918-B66D-8B51C0C20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19" y="1298612"/>
            <a:ext cx="734831" cy="402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Bilderesultat for new!">
            <a:extLst>
              <a:ext uri="{FF2B5EF4-FFF2-40B4-BE49-F238E27FC236}">
                <a16:creationId xmlns:a16="http://schemas.microsoft.com/office/drawing/2014/main" xmlns="" id="{E97C0983-0894-4A7D-81E2-E88CF004B5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301208"/>
            <a:ext cx="700442" cy="383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946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>
            <a:extLst>
              <a:ext uri="{FF2B5EF4-FFF2-40B4-BE49-F238E27FC236}">
                <a16:creationId xmlns:a16="http://schemas.microsoft.com/office/drawing/2014/main" xmlns="" id="{0D513462-8759-4613-97B6-DC2A35C52F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384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486014"/>
            <a:ext cx="5256584" cy="472672"/>
          </a:xfrm>
        </p:spPr>
        <p:txBody>
          <a:bodyPr>
            <a:noAutofit/>
          </a:bodyPr>
          <a:lstStyle/>
          <a:p>
            <a:pPr algn="l"/>
            <a:r>
              <a:rPr lang="en-US" sz="2200" dirty="0">
                <a:solidFill>
                  <a:srgbClr val="002F87"/>
                </a:solidFill>
                <a:latin typeface="Open Sans"/>
                <a:cs typeface="Open Sans"/>
              </a:rPr>
              <a:t>www.linkedin.com/company/13386811/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4062" y="1305461"/>
            <a:ext cx="3817353" cy="5721624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Social media platform for professionals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Company history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Links to LinkedIn employees (currently 7)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Organic reach of 100-150 per post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New in August 2017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Norwegian and English pages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10 followers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RELIS-employees: join us!</a:t>
            </a:r>
          </a:p>
          <a:p>
            <a:pPr>
              <a:lnSpc>
                <a:spcPct val="140000"/>
              </a:lnSpc>
            </a:pPr>
            <a:r>
              <a:rPr lang="en-US" sz="2000" dirty="0">
                <a:solidFill>
                  <a:schemeClr val="bg1"/>
                </a:solidFill>
                <a:latin typeface="Open Sans"/>
                <a:cs typeface="Open Sans"/>
              </a:rPr>
              <a:t>Others: follow us!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4098" name="Picture 2" descr="Bilderesultat for linkedin logo">
            <a:extLst>
              <a:ext uri="{FF2B5EF4-FFF2-40B4-BE49-F238E27FC236}">
                <a16:creationId xmlns:a16="http://schemas.microsoft.com/office/drawing/2014/main" xmlns="" id="{4716CBFD-D717-49BE-B558-89A9EEC4C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32656"/>
            <a:ext cx="941150" cy="94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xmlns="" id="{0B1CBE6E-FDB4-4511-94D7-A276AD760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11" y="2348880"/>
            <a:ext cx="4566041" cy="3634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Bilderesultat for new!">
            <a:extLst>
              <a:ext uri="{FF2B5EF4-FFF2-40B4-BE49-F238E27FC236}">
                <a16:creationId xmlns:a16="http://schemas.microsoft.com/office/drawing/2014/main" xmlns="" id="{2832E7A2-F866-4CDC-8C2F-B6B83D5B28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491" y="40225"/>
            <a:ext cx="2406801" cy="131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760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F87">
              <a:alpha val="7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398" y="1005502"/>
            <a:ext cx="7013994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  <a:latin typeface="Open Sans"/>
                <a:cs typeface="Open Sans"/>
              </a:rPr>
              <a:t>The future: websites, chat, apps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7584" y="991069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So we know about the present. What about…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710" y="6293476"/>
            <a:ext cx="741680" cy="163711"/>
          </a:xfrm>
          <a:prstGeom prst="rect">
            <a:avLst/>
          </a:prstGeom>
        </p:spPr>
      </p:pic>
      <p:pic>
        <p:nvPicPr>
          <p:cNvPr id="14338" name="Picture 2" descr="Bilderesultat for future looking forward">
            <a:extLst>
              <a:ext uri="{FF2B5EF4-FFF2-40B4-BE49-F238E27FC236}">
                <a16:creationId xmlns:a16="http://schemas.microsoft.com/office/drawing/2014/main" xmlns="" id="{A9F8CCD6-51B9-4E2E-91D0-7454F112BC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035" y="2237480"/>
            <a:ext cx="5616624" cy="3743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14004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6295" cy="68447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144832" cy="1008112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Cars and chairs – how do they work?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6" name="Picture 2" descr="Bilderesultat for boring car">
            <a:extLst>
              <a:ext uri="{FF2B5EF4-FFF2-40B4-BE49-F238E27FC236}">
                <a16:creationId xmlns:a16="http://schemas.microsoft.com/office/drawing/2014/main" xmlns="" id="{17C16F04-D6A8-4A4C-B140-A234912B9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73424"/>
            <a:ext cx="3368060" cy="208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Bilderesultat for boring chair">
            <a:extLst>
              <a:ext uri="{FF2B5EF4-FFF2-40B4-BE49-F238E27FC236}">
                <a16:creationId xmlns:a16="http://schemas.microsoft.com/office/drawing/2014/main" xmlns="" id="{72B6F776-7BFE-463B-BFFA-E554C6843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867963"/>
            <a:ext cx="1693313" cy="2543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xmlns="" id="{FE788EEC-A5FF-4AFA-805A-D7E1097292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7944" y="1683095"/>
            <a:ext cx="4345103" cy="5721624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Basic functions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Reliable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Maintenance costs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Outdated design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Harder to incorporate new design in an old frame.</a:t>
            </a:r>
          </a:p>
        </p:txBody>
      </p:sp>
    </p:spTree>
    <p:extLst>
      <p:ext uri="{BB962C8B-B14F-4D97-AF65-F5344CB8AC3E}">
        <p14:creationId xmlns:p14="http://schemas.microsoft.com/office/powerpoint/2010/main" val="990691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6295" cy="68447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144832" cy="1008112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Cars and chairs – how do they work?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6" name="Picture 2" descr="Bilderesultat for boring car">
            <a:extLst>
              <a:ext uri="{FF2B5EF4-FFF2-40B4-BE49-F238E27FC236}">
                <a16:creationId xmlns:a16="http://schemas.microsoft.com/office/drawing/2014/main" xmlns="" id="{17C16F04-D6A8-4A4C-B140-A234912B9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73424"/>
            <a:ext cx="3368060" cy="208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Bilderesultat for boring chair">
            <a:extLst>
              <a:ext uri="{FF2B5EF4-FFF2-40B4-BE49-F238E27FC236}">
                <a16:creationId xmlns:a16="http://schemas.microsoft.com/office/drawing/2014/main" xmlns="" id="{72B6F776-7BFE-463B-BFFA-E554C6843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867963"/>
            <a:ext cx="1693313" cy="2543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Bilderesultat for fancy car">
            <a:extLst>
              <a:ext uri="{FF2B5EF4-FFF2-40B4-BE49-F238E27FC236}">
                <a16:creationId xmlns:a16="http://schemas.microsoft.com/office/drawing/2014/main" xmlns="" id="{CCFFF696-F91F-43FF-8E9F-583589857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399" y="1556792"/>
            <a:ext cx="3518828" cy="2199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Bilderesultat for fancy chair">
            <a:extLst>
              <a:ext uri="{FF2B5EF4-FFF2-40B4-BE49-F238E27FC236}">
                <a16:creationId xmlns:a16="http://schemas.microsoft.com/office/drawing/2014/main" xmlns="" id="{95C4AD2E-F165-4B07-821C-D48CE70253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399" y="4107493"/>
            <a:ext cx="1651906" cy="206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Bilderesultat for black arrow">
            <a:extLst>
              <a:ext uri="{FF2B5EF4-FFF2-40B4-BE49-F238E27FC236}">
                <a16:creationId xmlns:a16="http://schemas.microsoft.com/office/drawing/2014/main" xmlns="" id="{1AF9B6FE-7A27-4637-AF8C-E18AFE2BE8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348880"/>
            <a:ext cx="695631" cy="69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Bilderesultat for black arrow">
            <a:extLst>
              <a:ext uri="{FF2B5EF4-FFF2-40B4-BE49-F238E27FC236}">
                <a16:creationId xmlns:a16="http://schemas.microsoft.com/office/drawing/2014/main" xmlns="" id="{37BF588D-D76D-465A-87A7-71B97D376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548" y="4596801"/>
            <a:ext cx="695631" cy="69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9336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6295" cy="68447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144832" cy="1008112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Cars and chairs – how do they work?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8" name="Picture 4" descr="Bilderesultat for fancy car">
            <a:extLst>
              <a:ext uri="{FF2B5EF4-FFF2-40B4-BE49-F238E27FC236}">
                <a16:creationId xmlns:a16="http://schemas.microsoft.com/office/drawing/2014/main" xmlns="" id="{CCFFF696-F91F-43FF-8E9F-583589857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399" y="1556792"/>
            <a:ext cx="3518828" cy="2199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Bilderesultat for fancy chair">
            <a:extLst>
              <a:ext uri="{FF2B5EF4-FFF2-40B4-BE49-F238E27FC236}">
                <a16:creationId xmlns:a16="http://schemas.microsoft.com/office/drawing/2014/main" xmlns="" id="{95C4AD2E-F165-4B07-821C-D48CE70253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399" y="4107493"/>
            <a:ext cx="1651906" cy="206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xmlns="" id="{D7490C51-3C22-4213-87D7-B68291CB3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1" y="1682434"/>
            <a:ext cx="4345103" cy="5721624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More advanced functions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Interconnectivity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Well-designed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User friendly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Multi platform (tablets/phones)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Still reliable!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Good investment.</a:t>
            </a:r>
          </a:p>
        </p:txBody>
      </p:sp>
    </p:spTree>
    <p:extLst>
      <p:ext uri="{BB962C8B-B14F-4D97-AF65-F5344CB8AC3E}">
        <p14:creationId xmlns:p14="http://schemas.microsoft.com/office/powerpoint/2010/main" val="4151211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4">
            <a:extLst>
              <a:ext uri="{FF2B5EF4-FFF2-40B4-BE49-F238E27FC236}">
                <a16:creationId xmlns:a16="http://schemas.microsoft.com/office/drawing/2014/main" xmlns="" id="{6D7C8E5F-67F0-48E8-9A7F-B0895FB2E7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6295" cy="68447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5920" y="401389"/>
            <a:ext cx="8144832" cy="1008112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Multiplatform websites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xmlns="" id="{D7490C51-3C22-4213-87D7-B68291CB3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03625" y="2093841"/>
            <a:ext cx="3729070" cy="4047066"/>
          </a:xfrm>
        </p:spPr>
        <p:txBody>
          <a:bodyPr>
            <a:normAutofit/>
          </a:bodyPr>
          <a:lstStyle/>
          <a:p>
            <a:pPr algn="ctr">
              <a:lnSpc>
                <a:spcPct val="140000"/>
              </a:lnSpc>
            </a:pPr>
            <a:r>
              <a:rPr lang="en-US" sz="2200" dirty="0">
                <a:solidFill>
                  <a:schemeClr val="bg1"/>
                </a:solidFill>
                <a:latin typeface="Open Sans"/>
                <a:cs typeface="Open Sans"/>
              </a:rPr>
              <a:t>Reasonable text size</a:t>
            </a:r>
          </a:p>
          <a:p>
            <a:pPr algn="ctr">
              <a:lnSpc>
                <a:spcPct val="140000"/>
              </a:lnSpc>
            </a:pPr>
            <a:r>
              <a:rPr lang="en-US" sz="2200" dirty="0">
                <a:solidFill>
                  <a:schemeClr val="bg1"/>
                </a:solidFill>
                <a:latin typeface="Open Sans"/>
                <a:cs typeface="Open Sans"/>
              </a:rPr>
              <a:t>Zoomable</a:t>
            </a:r>
          </a:p>
          <a:p>
            <a:pPr algn="ctr">
              <a:lnSpc>
                <a:spcPct val="140000"/>
              </a:lnSpc>
            </a:pPr>
            <a:r>
              <a:rPr lang="en-US" sz="2200" dirty="0">
                <a:solidFill>
                  <a:schemeClr val="bg1"/>
                </a:solidFill>
                <a:latin typeface="Open Sans"/>
                <a:cs typeface="Open Sans"/>
              </a:rPr>
              <a:t>Easily accessible menu</a:t>
            </a:r>
          </a:p>
          <a:p>
            <a:pPr algn="ctr">
              <a:lnSpc>
                <a:spcPct val="140000"/>
              </a:lnSpc>
            </a:pPr>
            <a:r>
              <a:rPr lang="en-US" sz="2200" dirty="0">
                <a:solidFill>
                  <a:schemeClr val="bg1"/>
                </a:solidFill>
                <a:latin typeface="Open Sans"/>
                <a:cs typeface="Open Sans"/>
              </a:rPr>
              <a:t>No dead space</a:t>
            </a:r>
          </a:p>
          <a:p>
            <a:pPr algn="ctr">
              <a:lnSpc>
                <a:spcPct val="140000"/>
              </a:lnSpc>
            </a:pPr>
            <a:r>
              <a:rPr lang="en-US" sz="2200" dirty="0">
                <a:solidFill>
                  <a:schemeClr val="bg1"/>
                </a:solidFill>
                <a:latin typeface="Open Sans"/>
                <a:cs typeface="Open Sans"/>
              </a:rPr>
              <a:t>Frame filling</a:t>
            </a:r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xmlns="" id="{62053CC0-3CD6-48A2-9952-FA55D7B047E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66" y="1672582"/>
            <a:ext cx="2354239" cy="4185315"/>
          </a:xfrm>
          <a:prstGeom prst="rect">
            <a:avLst/>
          </a:prstGeom>
        </p:spPr>
      </p:pic>
      <p:pic>
        <p:nvPicPr>
          <p:cNvPr id="12" name="Bilde 11">
            <a:extLst>
              <a:ext uri="{FF2B5EF4-FFF2-40B4-BE49-F238E27FC236}">
                <a16:creationId xmlns:a16="http://schemas.microsoft.com/office/drawing/2014/main" xmlns="" id="{897CA590-1F5B-4409-8DAB-E263537D7F0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411" y="1672582"/>
            <a:ext cx="2392362" cy="4253088"/>
          </a:xfrm>
          <a:prstGeom prst="rect">
            <a:avLst/>
          </a:prstGeom>
        </p:spPr>
      </p:pic>
      <p:pic>
        <p:nvPicPr>
          <p:cNvPr id="14" name="Picture 6" descr="Bilderesultat for red x">
            <a:extLst>
              <a:ext uri="{FF2B5EF4-FFF2-40B4-BE49-F238E27FC236}">
                <a16:creationId xmlns:a16="http://schemas.microsoft.com/office/drawing/2014/main" xmlns="" id="{8B250C50-6F1D-4894-8E65-926260ABC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732" y="3213352"/>
            <a:ext cx="233370" cy="23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Bilderesultat for red x">
            <a:extLst>
              <a:ext uri="{FF2B5EF4-FFF2-40B4-BE49-F238E27FC236}">
                <a16:creationId xmlns:a16="http://schemas.microsoft.com/office/drawing/2014/main" xmlns="" id="{9DDC1891-A720-4D4C-A5E1-B20392EC0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739" y="2780928"/>
            <a:ext cx="233370" cy="23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Bilderesultat for red x">
            <a:extLst>
              <a:ext uri="{FF2B5EF4-FFF2-40B4-BE49-F238E27FC236}">
                <a16:creationId xmlns:a16="http://schemas.microsoft.com/office/drawing/2014/main" xmlns="" id="{03DCCD81-41A7-4237-83D4-FC9171DA0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840" y="2295674"/>
            <a:ext cx="233370" cy="23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Bilderesultat for red x">
            <a:extLst>
              <a:ext uri="{FF2B5EF4-FFF2-40B4-BE49-F238E27FC236}">
                <a16:creationId xmlns:a16="http://schemas.microsoft.com/office/drawing/2014/main" xmlns="" id="{21C69FE9-ACE8-491D-9373-616E28395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344" y="3648555"/>
            <a:ext cx="233370" cy="23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Bilderesultat for red x">
            <a:extLst>
              <a:ext uri="{FF2B5EF4-FFF2-40B4-BE49-F238E27FC236}">
                <a16:creationId xmlns:a16="http://schemas.microsoft.com/office/drawing/2014/main" xmlns="" id="{D9F2AA41-87E6-40EA-B6FB-AA8EF6288F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450" y="4139021"/>
            <a:ext cx="233370" cy="23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Bilderesultat for green check">
            <a:extLst>
              <a:ext uri="{FF2B5EF4-FFF2-40B4-BE49-F238E27FC236}">
                <a16:creationId xmlns:a16="http://schemas.microsoft.com/office/drawing/2014/main" xmlns="" id="{D4637E53-DE63-4120-84BA-0F5C02CB8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9796" y="2774680"/>
            <a:ext cx="216024" cy="20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Bilderesultat for green check">
            <a:extLst>
              <a:ext uri="{FF2B5EF4-FFF2-40B4-BE49-F238E27FC236}">
                <a16:creationId xmlns:a16="http://schemas.microsoft.com/office/drawing/2014/main" xmlns="" id="{DBE9BE8E-EF90-4479-A151-6779F6F45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8336" y="3212817"/>
            <a:ext cx="216024" cy="20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Bilderesultat for green check">
            <a:extLst>
              <a:ext uri="{FF2B5EF4-FFF2-40B4-BE49-F238E27FC236}">
                <a16:creationId xmlns:a16="http://schemas.microsoft.com/office/drawing/2014/main" xmlns="" id="{F95FCD26-36CB-4EFA-8B88-F7748A8A8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085" y="3660468"/>
            <a:ext cx="216024" cy="20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Bilderesultat for green check">
            <a:extLst>
              <a:ext uri="{FF2B5EF4-FFF2-40B4-BE49-F238E27FC236}">
                <a16:creationId xmlns:a16="http://schemas.microsoft.com/office/drawing/2014/main" xmlns="" id="{605F0BAA-929B-4000-AFF9-77D8D2671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085" y="4186498"/>
            <a:ext cx="216024" cy="20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Bilderesultat for red x">
            <a:extLst>
              <a:ext uri="{FF2B5EF4-FFF2-40B4-BE49-F238E27FC236}">
                <a16:creationId xmlns:a16="http://schemas.microsoft.com/office/drawing/2014/main" xmlns="" id="{296F2ACA-3E98-406C-9009-4B4F8115F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277" y="2266359"/>
            <a:ext cx="233370" cy="23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4058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6295" cy="68447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144832" cy="1008112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Actual example of website upgrade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13" name="Picture 6" descr="Bilderesultat for old website new website">
            <a:extLst>
              <a:ext uri="{FF2B5EF4-FFF2-40B4-BE49-F238E27FC236}">
                <a16:creationId xmlns:a16="http://schemas.microsoft.com/office/drawing/2014/main" xmlns="" id="{86DC76AA-86AF-4E8C-B999-A3706DC84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58" y="1803866"/>
            <a:ext cx="8632342" cy="3706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2316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>
            <a:extLst>
              <a:ext uri="{FF2B5EF4-FFF2-40B4-BE49-F238E27FC236}">
                <a16:creationId xmlns:a16="http://schemas.microsoft.com/office/drawing/2014/main" xmlns="" id="{8F23E497-C022-4B38-A6CF-13783717CD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6295" cy="68447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62276"/>
            <a:ext cx="8144832" cy="1008112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A vision of a new/upgraded website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xmlns="" id="{98075178-D32B-4439-A7E6-D5EF3D9D9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30793"/>
            <a:ext cx="4968216" cy="4418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xmlns="" id="{9716F6F2-FA5D-4BBC-930F-FFB5D98C67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9871" y="1650027"/>
            <a:ext cx="4073928" cy="451527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New design (professional appeal)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Multiplatform friendly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Phone service clearly visible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FAQ clearly visible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Phone text message (SMS) response system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Updated employee info.</a:t>
            </a:r>
          </a:p>
          <a:p>
            <a:pPr>
              <a:lnSpc>
                <a:spcPct val="140000"/>
              </a:lnSpc>
            </a:pPr>
            <a:endParaRPr lang="en-US" sz="2600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8644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F87">
              <a:alpha val="7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483998"/>
            <a:ext cx="4205682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  <a:latin typeface="Open Sans"/>
                <a:cs typeface="Open Sans"/>
              </a:rPr>
              <a:t>Chat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5576" y="542755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Other potential ways of electronic communication?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710" y="6293476"/>
            <a:ext cx="741680" cy="163711"/>
          </a:xfrm>
          <a:prstGeom prst="rect">
            <a:avLst/>
          </a:prstGeom>
        </p:spPr>
      </p:pic>
      <p:pic>
        <p:nvPicPr>
          <p:cNvPr id="8" name="Picture 2" descr="Bilderesultat for chat funny">
            <a:extLst>
              <a:ext uri="{FF2B5EF4-FFF2-40B4-BE49-F238E27FC236}">
                <a16:creationId xmlns:a16="http://schemas.microsoft.com/office/drawing/2014/main" xmlns="" id="{345F4445-DA29-45EE-B5E6-034E1BD36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853" y="1824174"/>
            <a:ext cx="4963407" cy="4642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29993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>
            <a:extLst>
              <a:ext uri="{FF2B5EF4-FFF2-40B4-BE49-F238E27FC236}">
                <a16:creationId xmlns:a16="http://schemas.microsoft.com/office/drawing/2014/main" xmlns="" id="{DA43CB62-A2C8-4F2B-A4BE-407F8695A3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9952" y="332656"/>
            <a:ext cx="4688448" cy="1008112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Chat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xmlns="" id="{D7490C51-3C22-4213-87D7-B68291CB3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370820"/>
            <a:ext cx="4345103" cy="5721624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Big user base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User friendly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Conversation logging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Noise free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Ease of use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Feels like an active conversation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Go on hold without losing connection.</a:t>
            </a:r>
          </a:p>
          <a:p>
            <a:pPr>
              <a:lnSpc>
                <a:spcPct val="140000"/>
              </a:lnSpc>
            </a:pPr>
            <a:endParaRPr lang="en-US" sz="26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>
              <a:lnSpc>
                <a:spcPct val="140000"/>
              </a:lnSpc>
            </a:pPr>
            <a:endParaRPr lang="en-US" sz="26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>
              <a:lnSpc>
                <a:spcPct val="140000"/>
              </a:lnSpc>
            </a:pPr>
            <a:endParaRPr lang="en-US" sz="2600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pic>
        <p:nvPicPr>
          <p:cNvPr id="10" name="Picture 2" descr="Bilderesultat for chat pharmacist">
            <a:extLst>
              <a:ext uri="{FF2B5EF4-FFF2-40B4-BE49-F238E27FC236}">
                <a16:creationId xmlns:a16="http://schemas.microsoft.com/office/drawing/2014/main" xmlns="" id="{FAB7DCFD-0B26-4415-A812-BD2A5BDC8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73108"/>
            <a:ext cx="2784262" cy="417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777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F87">
              <a:alpha val="7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1960" y="483998"/>
            <a:ext cx="1181346" cy="1143000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FFFFFF"/>
                </a:solidFill>
                <a:latin typeface="Open Sans"/>
                <a:cs typeface="Open Sans"/>
              </a:rPr>
              <a:t>Apps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5576" y="542755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Other potential ways of electronic communication?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710" y="6293476"/>
            <a:ext cx="741680" cy="163711"/>
          </a:xfrm>
          <a:prstGeom prst="rect">
            <a:avLst/>
          </a:prstGeom>
        </p:spPr>
      </p:pic>
      <p:pic>
        <p:nvPicPr>
          <p:cNvPr id="8194" name="Picture 2" descr="Bilderesultat for apps">
            <a:extLst>
              <a:ext uri="{FF2B5EF4-FFF2-40B4-BE49-F238E27FC236}">
                <a16:creationId xmlns:a16="http://schemas.microsoft.com/office/drawing/2014/main" xmlns="" id="{1B6B78B0-9400-47AD-ACAA-360406F8C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787" y="2065990"/>
            <a:ext cx="5888654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47131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>
            <a:extLst>
              <a:ext uri="{FF2B5EF4-FFF2-40B4-BE49-F238E27FC236}">
                <a16:creationId xmlns:a16="http://schemas.microsoft.com/office/drawing/2014/main" xmlns="" id="{DA43CB62-A2C8-4F2B-A4BE-407F8695A3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9952" y="332656"/>
            <a:ext cx="4688448" cy="1008112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solidFill>
                  <a:srgbClr val="002F87"/>
                </a:solidFill>
                <a:latin typeface="Open Sans"/>
                <a:cs typeface="Open Sans"/>
              </a:rPr>
              <a:t>Apps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xmlns="" id="{D7490C51-3C22-4213-87D7-B68291CB3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1" y="1682434"/>
            <a:ext cx="4224705" cy="5721624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Imagine completing an adverse drug reaction form in an app…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It’s not only possible, it exists!</a:t>
            </a: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US: </a:t>
            </a:r>
            <a:r>
              <a:rPr lang="en-US" sz="2600" dirty="0" err="1">
                <a:solidFill>
                  <a:schemeClr val="bg1"/>
                </a:solidFill>
                <a:latin typeface="Open Sans"/>
                <a:cs typeface="Open Sans"/>
              </a:rPr>
              <a:t>MedWatcher</a:t>
            </a:r>
            <a:endParaRPr lang="en-US" sz="2600" dirty="0">
              <a:solidFill>
                <a:schemeClr val="bg1"/>
              </a:solidFill>
              <a:latin typeface="Open Sans"/>
              <a:cs typeface="Open Sans"/>
            </a:endParaRPr>
          </a:p>
          <a:p>
            <a:pPr>
              <a:lnSpc>
                <a:spcPct val="140000"/>
              </a:lnSpc>
            </a:pPr>
            <a:r>
              <a:rPr lang="en-US" sz="2600" dirty="0">
                <a:solidFill>
                  <a:schemeClr val="bg1"/>
                </a:solidFill>
                <a:latin typeface="Open Sans"/>
                <a:cs typeface="Open Sans"/>
              </a:rPr>
              <a:t>UK/Netherlands/Croatia: Web-</a:t>
            </a:r>
            <a:r>
              <a:rPr lang="en-US" sz="2600" dirty="0" err="1">
                <a:solidFill>
                  <a:schemeClr val="bg1"/>
                </a:solidFill>
                <a:latin typeface="Open Sans"/>
                <a:cs typeface="Open Sans"/>
              </a:rPr>
              <a:t>Radr</a:t>
            </a:r>
            <a:endParaRPr lang="en-US" sz="2600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pic>
        <p:nvPicPr>
          <p:cNvPr id="13314" name="Picture 2" descr="Bilderesultat for pharmacovigilance app">
            <a:extLst>
              <a:ext uri="{FF2B5EF4-FFF2-40B4-BE49-F238E27FC236}">
                <a16:creationId xmlns:a16="http://schemas.microsoft.com/office/drawing/2014/main" xmlns="" id="{2CB434AB-9272-46E5-8C63-0B728CA6D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04864"/>
            <a:ext cx="4130237" cy="310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Bilderesultat for web-radr">
            <a:extLst>
              <a:ext uri="{FF2B5EF4-FFF2-40B4-BE49-F238E27FC236}">
                <a16:creationId xmlns:a16="http://schemas.microsoft.com/office/drawing/2014/main" xmlns="" id="{02293567-62E6-43C4-997B-D28CB4F69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068" y="5705269"/>
            <a:ext cx="2483768" cy="646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1311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F87">
              <a:alpha val="7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1075051"/>
            <a:ext cx="4176464" cy="1143000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FFFFFF"/>
                </a:solidFill>
                <a:latin typeface="Open Sans"/>
                <a:cs typeface="Open Sans"/>
              </a:rPr>
              <a:t>See you in the future!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7584" y="991069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A300"/>
                </a:solidFill>
                <a:latin typeface="Open Sans"/>
                <a:cs typeface="Open Sans"/>
              </a:rPr>
              <a:t>Feedback, tips and comments to petter.wiken.dahl@helse-bergen.no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710" y="6293476"/>
            <a:ext cx="741680" cy="163711"/>
          </a:xfrm>
          <a:prstGeom prst="rect">
            <a:avLst/>
          </a:prstGeom>
        </p:spPr>
      </p:pic>
      <p:pic>
        <p:nvPicPr>
          <p:cNvPr id="19" name="Picture 8" descr="Bilderesultat for the future create it">
            <a:extLst>
              <a:ext uri="{FF2B5EF4-FFF2-40B4-BE49-F238E27FC236}">
                <a16:creationId xmlns:a16="http://schemas.microsoft.com/office/drawing/2014/main" xmlns="" id="{D68A2462-4BE0-4B28-9026-61409C2D8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871" y="2720801"/>
            <a:ext cx="8105775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0802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tøping">
  <a:themeElements>
    <a:clrScheme name="Fly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Støping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tøp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19226</TotalTime>
  <Words>731</Words>
  <Application>Microsoft Office PowerPoint</Application>
  <PresentationFormat>Skjermfremvisning (4:3)</PresentationFormat>
  <Paragraphs>200</Paragraphs>
  <Slides>32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32</vt:i4>
      </vt:variant>
    </vt:vector>
  </HeadingPairs>
  <TitlesOfParts>
    <vt:vector size="33" baseType="lpstr">
      <vt:lpstr>Støping</vt:lpstr>
      <vt:lpstr>Electronic communication with our users</vt:lpstr>
      <vt:lpstr>PowerPoint-presentasjon</vt:lpstr>
      <vt:lpstr>Brief walkthrough</vt:lpstr>
      <vt:lpstr>Who are our users?</vt:lpstr>
      <vt:lpstr>Who are our users?</vt:lpstr>
      <vt:lpstr>Which electronic communication do we use?</vt:lpstr>
      <vt:lpstr>Which electronic communication do we use?</vt:lpstr>
      <vt:lpstr>Telephone </vt:lpstr>
      <vt:lpstr>Telephone</vt:lpstr>
      <vt:lpstr>E-mail </vt:lpstr>
      <vt:lpstr>E-mail</vt:lpstr>
      <vt:lpstr>Our hosted websites </vt:lpstr>
      <vt:lpstr>www.relis.no</vt:lpstr>
      <vt:lpstr>www.tryggmammamedisin.no</vt:lpstr>
      <vt:lpstr>www.tryggmedisin.no</vt:lpstr>
      <vt:lpstr>Our social media websites </vt:lpstr>
      <vt:lpstr>www.facebook.com/legemiddelinfo</vt:lpstr>
      <vt:lpstr>www.twitter.com/relisnytt</vt:lpstr>
      <vt:lpstr>en.wikipedia.org/wiki/RELIS  no.wikipedia.org/wiki/Regionale_ legemiddelinformasjonssentre_(RELIS)</vt:lpstr>
      <vt:lpstr>www.linkedin.com/company/13386811/</vt:lpstr>
      <vt:lpstr>The future: websites, chat, apps </vt:lpstr>
      <vt:lpstr>Cars and chairs – how do they work?</vt:lpstr>
      <vt:lpstr>Cars and chairs – how do they work?</vt:lpstr>
      <vt:lpstr>Cars and chairs – how do they work?</vt:lpstr>
      <vt:lpstr>Multiplatform websites</vt:lpstr>
      <vt:lpstr>Actual example of website upgrade</vt:lpstr>
      <vt:lpstr>A vision of a new/upgraded website</vt:lpstr>
      <vt:lpstr>Chat </vt:lpstr>
      <vt:lpstr>Chat</vt:lpstr>
      <vt:lpstr>Apps </vt:lpstr>
      <vt:lpstr>Apps</vt:lpstr>
      <vt:lpstr>See you in the future!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Lysbilde 1</dc:title>
  <dc:creator>Petter</dc:creator>
  <cp:lastModifiedBy>Petter Wiken Dahl</cp:lastModifiedBy>
  <cp:revision>834</cp:revision>
  <dcterms:created xsi:type="dcterms:W3CDTF">2017-03-14T22:03:32Z</dcterms:created>
  <dcterms:modified xsi:type="dcterms:W3CDTF">2017-10-05T13:54:06Z</dcterms:modified>
</cp:coreProperties>
</file>