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9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797675" cy="9928225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B9BA"/>
    <a:srgbClr val="84428E"/>
    <a:srgbClr val="D70A78"/>
    <a:srgbClr val="26AAE8"/>
    <a:srgbClr val="ABC549"/>
    <a:srgbClr val="A1A2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14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3B9E1-7441-43D2-B582-FDAB8FCFC16A}" type="datetimeFigureOut">
              <a:rPr lang="fi-FI" smtClean="0"/>
              <a:t>25.9.2017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DD19D-FC02-4C47-BF85-F6CFA6F7628A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4672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23780-4679-4A0F-B49F-20D1A714E103}" type="datetimeFigureOut">
              <a:rPr lang="fi-FI" smtClean="0"/>
              <a:t>25.9.2017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C2D19-6E51-4B7B-A06B-DD919F76040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83004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 smtClean="0"/>
              <a:t>It </a:t>
            </a:r>
            <a:r>
              <a:rPr lang="fi-FI" dirty="0" err="1" smtClean="0"/>
              <a:t>will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about</a:t>
            </a:r>
            <a:r>
              <a:rPr lang="fi-FI" dirty="0" smtClean="0"/>
              <a:t> 180 at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end</a:t>
            </a:r>
            <a:r>
              <a:rPr lang="fi-FI" dirty="0" smtClean="0"/>
              <a:t>  of </a:t>
            </a:r>
            <a:r>
              <a:rPr lang="fi-FI" dirty="0" err="1" smtClean="0"/>
              <a:t>this</a:t>
            </a:r>
            <a:r>
              <a:rPr lang="fi-FI" dirty="0" smtClean="0"/>
              <a:t> </a:t>
            </a:r>
            <a:r>
              <a:rPr lang="fi-FI" dirty="0" err="1" smtClean="0"/>
              <a:t>year</a:t>
            </a:r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C2D19-6E51-4B7B-A06B-DD919F760409}" type="slidenum">
              <a:rPr lang="fi-FI" smtClean="0"/>
              <a:t>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75278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4000" y="1008000"/>
            <a:ext cx="6477000" cy="32289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23600" y="4291200"/>
            <a:ext cx="6400800" cy="871200"/>
          </a:xfrm>
        </p:spPr>
        <p:txBody>
          <a:bodyPr anchor="b">
            <a:normAutofit/>
          </a:bodyPr>
          <a:lstStyle>
            <a:lvl1pPr algn="l">
              <a:defRPr sz="28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</a:lstStyle>
          <a:p>
            <a:r>
              <a:rPr lang="fi-FI" dirty="0" smtClean="0"/>
              <a:t>Esityksen nimi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623600" y="5191200"/>
            <a:ext cx="6400800" cy="778847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 smtClean="0"/>
              <a:t>Titteli, Etunimi Sukunimi, Päivämäärä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00D8-597B-4358-B008-504B3C4492AC}" type="datetime1">
              <a:rPr lang="fi-FI" smtClean="0"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53832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in paikkamerkki 8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0"/>
            <a:ext cx="5767200" cy="550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2pPr>
            <a:lvl3pPr marL="9144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3pPr>
            <a:lvl4pPr marL="13716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4pPr>
            <a:lvl5pPr marL="18288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5pPr>
          </a:lstStyle>
          <a:p>
            <a:pPr lvl="0"/>
            <a:r>
              <a:rPr lang="fi-FI" dirty="0" smtClean="0"/>
              <a:t>Osion otsikko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6618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in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kstin paikkamerkki 8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0"/>
            <a:ext cx="5767200" cy="550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2pPr>
            <a:lvl3pPr marL="9144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3pPr>
            <a:lvl4pPr marL="13716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4pPr>
            <a:lvl5pPr marL="18288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5pPr>
          </a:lstStyle>
          <a:p>
            <a:pPr lvl="0"/>
            <a:r>
              <a:rPr lang="fi-FI" dirty="0" smtClean="0"/>
              <a:t>Osion otsikko</a:t>
            </a:r>
          </a:p>
        </p:txBody>
      </p:sp>
      <p:sp>
        <p:nvSpPr>
          <p:cNvPr id="7" name="Sisällön paikkamerkki 6"/>
          <p:cNvSpPr>
            <a:spLocks noGrp="1"/>
          </p:cNvSpPr>
          <p:nvPr>
            <p:ph sz="quarter" idx="13"/>
          </p:nvPr>
        </p:nvSpPr>
        <p:spPr>
          <a:xfrm>
            <a:off x="457200" y="1155600"/>
            <a:ext cx="8229600" cy="4845600"/>
          </a:xfrm>
        </p:spPr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CF11-1C41-4332-8E9D-43B1FCEC2D95}" type="datetime1">
              <a:rPr lang="fi-FI" smtClean="0"/>
              <a:t>25.9.2017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1584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(iso)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in paikkamerkki 8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0"/>
            <a:ext cx="5767200" cy="550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2pPr>
            <a:lvl3pPr marL="9144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3pPr>
            <a:lvl4pPr marL="13716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4pPr>
            <a:lvl5pPr marL="18288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5pPr>
          </a:lstStyle>
          <a:p>
            <a:pPr lvl="0"/>
            <a:r>
              <a:rPr lang="fi-FI" dirty="0" smtClean="0"/>
              <a:t>Osion otsikko</a:t>
            </a:r>
          </a:p>
        </p:txBody>
      </p:sp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889200"/>
            <a:ext cx="8229600" cy="1530000"/>
          </a:xfrm>
        </p:spPr>
        <p:txBody>
          <a:bodyPr>
            <a:noAutofit/>
          </a:bodyPr>
          <a:lstStyle>
            <a:lvl1pPr>
              <a:defRPr sz="50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8" name="Sisällön paikkamerkki 7"/>
          <p:cNvSpPr>
            <a:spLocks noGrp="1"/>
          </p:cNvSpPr>
          <p:nvPr>
            <p:ph sz="quarter" idx="14"/>
          </p:nvPr>
        </p:nvSpPr>
        <p:spPr>
          <a:xfrm>
            <a:off x="457200" y="2671199"/>
            <a:ext cx="8229600" cy="3333600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CF11-1C41-4332-8E9D-43B1FCEC2D95}" type="datetime1">
              <a:rPr lang="fi-FI" smtClean="0"/>
              <a:t>25.9.2017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58802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kstin paikkamerkki 8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0"/>
            <a:ext cx="5767200" cy="550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2pPr>
            <a:lvl3pPr marL="9144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3pPr>
            <a:lvl4pPr marL="13716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4pPr>
            <a:lvl5pPr marL="18288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5pPr>
          </a:lstStyle>
          <a:p>
            <a:pPr lvl="0"/>
            <a:r>
              <a:rPr lang="fi-FI" dirty="0" smtClean="0"/>
              <a:t>Osion otsikko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82000"/>
            <a:ext cx="4032000" cy="4226400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9" y="1782000"/>
            <a:ext cx="4031268" cy="4226400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10F48-428F-492F-BED2-7F5768A23356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59662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kstin paikkamerkki 8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0"/>
            <a:ext cx="5767200" cy="550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1pPr>
            <a:lvl2pPr marL="4572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2pPr>
            <a:lvl3pPr marL="9144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3pPr>
            <a:lvl4pPr marL="13716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4pPr>
            <a:lvl5pPr marL="1828800" indent="0">
              <a:buNone/>
              <a:defRPr sz="1300" cap="all" baseline="0">
                <a:solidFill>
                  <a:srgbClr val="A1A2A5"/>
                </a:solidFill>
                <a:latin typeface="Impact" panose="020B0806030902050204" pitchFamily="34" charset="0"/>
              </a:defRPr>
            </a:lvl5pPr>
          </a:lstStyle>
          <a:p>
            <a:pPr lvl="0"/>
            <a:r>
              <a:rPr lang="fi-FI" dirty="0" smtClean="0"/>
              <a:t>Osion otsikko</a:t>
            </a:r>
          </a:p>
        </p:txBody>
      </p:sp>
      <p:sp>
        <p:nvSpPr>
          <p:cNvPr id="11" name="Otsikko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40491"/>
            <a:ext cx="4032000" cy="48904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 smtClean="0"/>
              <a:t>Lisää väliotsikko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4000" y="1540800"/>
            <a:ext cx="4032000" cy="489600"/>
          </a:xfrm>
        </p:spPr>
        <p:txBody>
          <a:bodyPr anchor="b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 smtClean="0"/>
              <a:t>Lisää väliotsikko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65465"/>
            <a:ext cx="4032000" cy="4141782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000" y="2066400"/>
            <a:ext cx="4032000" cy="4143600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cxnSp>
        <p:nvCxnSpPr>
          <p:cNvPr id="14" name="Suora yhdysviiva 13"/>
          <p:cNvCxnSpPr/>
          <p:nvPr userDrawn="1"/>
        </p:nvCxnSpPr>
        <p:spPr>
          <a:xfrm>
            <a:off x="457200" y="2031022"/>
            <a:ext cx="4032000" cy="0"/>
          </a:xfrm>
          <a:prstGeom prst="line">
            <a:avLst/>
          </a:prstGeom>
          <a:ln w="12700"/>
          <a:effectLst>
            <a:outerShdw blurRad="40005" dist="20320" dir="5400000" algn="ctr" rotWithShape="0">
              <a:schemeClr val="tx1">
                <a:alpha val="38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uora yhdysviiva 15"/>
          <p:cNvCxnSpPr/>
          <p:nvPr userDrawn="1"/>
        </p:nvCxnSpPr>
        <p:spPr>
          <a:xfrm>
            <a:off x="4644000" y="2030400"/>
            <a:ext cx="4032000" cy="0"/>
          </a:xfrm>
          <a:prstGeom prst="line">
            <a:avLst/>
          </a:prstGeom>
          <a:ln w="12700"/>
          <a:effectLst>
            <a:outerShdw blurRad="40005" dist="20320" dir="5400000" algn="ctr" rotWithShape="0">
              <a:schemeClr val="tx1">
                <a:alpha val="38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A6815-EFAE-4F14-8C5E-F9D8A6DD93A4}" type="datetime1">
              <a:rPr lang="fi-FI" smtClean="0"/>
              <a:t>25.9.2017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6998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Osion otsikko turkoosi H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00" y="2131200"/>
            <a:ext cx="7772400" cy="146880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600" y="3888000"/>
            <a:ext cx="6400800" cy="1753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49CACD-1FA2-4DDB-9B33-13532FA57BDD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5D552-E28D-4C85-BA5B-932A71BDC4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99026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ion otsikko vihreä H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BC5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00" y="2131200"/>
            <a:ext cx="7772400" cy="146880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600" y="3888000"/>
            <a:ext cx="6400800" cy="1753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49CACD-1FA2-4DDB-9B33-13532FA57BDD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5D552-E28D-4C85-BA5B-932A71BDC4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15876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ion otsikko sininen H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6AA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00" y="2131200"/>
            <a:ext cx="7772400" cy="146880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600" y="3888000"/>
            <a:ext cx="6400800" cy="1753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49CACD-1FA2-4DDB-9B33-13532FA57BDD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5D552-E28D-4C85-BA5B-932A71BDC4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4977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ion otsikko pinkki H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70A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00" y="2131200"/>
            <a:ext cx="7772400" cy="146880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600" y="3888000"/>
            <a:ext cx="6400800" cy="1753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49CACD-1FA2-4DDB-9B33-13532FA57BDD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5D552-E28D-4C85-BA5B-932A71BDC4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87432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ion otsikko lila H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4428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00" y="2131200"/>
            <a:ext cx="7772400" cy="146880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600" y="3888000"/>
            <a:ext cx="6400800" cy="1753200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49CACD-1FA2-4DDB-9B33-13532FA57BDD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5D552-E28D-4C85-BA5B-932A71BDC472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855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513200" y="154800"/>
            <a:ext cx="1400175" cy="8477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89200"/>
            <a:ext cx="8229600" cy="6264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82000"/>
            <a:ext cx="8229600" cy="4226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9CF11-1C41-4332-8E9D-43B1FCEC2D95}" type="datetime1">
              <a:rPr lang="fi-FI" smtClean="0"/>
              <a:t>25.9.2017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800" y="6356351"/>
            <a:ext cx="2894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2000" y="6356351"/>
            <a:ext cx="213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5D552-E28D-4C85-BA5B-932A71BDC47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44770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4" r:id="rId5"/>
    <p:sldLayoutId id="2147483665" r:id="rId6"/>
    <p:sldLayoutId id="2147483663" r:id="rId7"/>
    <p:sldLayoutId id="2147483674" r:id="rId8"/>
    <p:sldLayoutId id="2147483675" r:id="rId9"/>
    <p:sldLayoutId id="2147483676" r:id="rId10"/>
    <p:sldLayoutId id="2147483677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500" kern="1200" cap="all" baseline="0">
          <a:solidFill>
            <a:srgbClr val="269B9E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342000" indent="-342000" algn="l" defTabSz="914400" rtl="0" eaLnBrk="1" latinLnBrk="0" hangingPunct="1">
        <a:lnSpc>
          <a:spcPct val="100000"/>
        </a:lnSpc>
        <a:spcBef>
          <a:spcPts val="576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1600" indent="-284400" algn="l" defTabSz="914400" rtl="0" eaLnBrk="1" latinLnBrk="0" hangingPunct="1">
        <a:lnSpc>
          <a:spcPct val="100000"/>
        </a:lnSpc>
        <a:spcBef>
          <a:spcPts val="48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432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384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384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 smtClean="0"/>
              <a:t>Drug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, Helsinki, Finland</a:t>
            </a:r>
            <a:endParaRPr lang="fi-FI" dirty="0"/>
          </a:p>
        </p:txBody>
      </p:sp>
      <p:sp>
        <p:nvSpPr>
          <p:cNvPr id="5" name="Alaotsikk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 smtClean="0"/>
              <a:t>Outi </a:t>
            </a:r>
            <a:r>
              <a:rPr lang="fi-FI" dirty="0" err="1" smtClean="0"/>
              <a:t>lapatto-reiniluoto</a:t>
            </a:r>
            <a:r>
              <a:rPr lang="fi-FI" dirty="0" smtClean="0"/>
              <a:t>, </a:t>
            </a:r>
            <a:r>
              <a:rPr lang="fi-FI" dirty="0" err="1" smtClean="0"/>
              <a:t>consultant</a:t>
            </a:r>
            <a:r>
              <a:rPr lang="fi-FI" dirty="0" smtClean="0"/>
              <a:t> in </a:t>
            </a:r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pharmacology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73042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kstin paikkamerkki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11" name="Otsikko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Drug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</a:t>
            </a:r>
            <a:r>
              <a:rPr lang="fi-FI" dirty="0" err="1" smtClean="0"/>
              <a:t>Centres</a:t>
            </a:r>
            <a:r>
              <a:rPr lang="fi-FI" dirty="0" smtClean="0"/>
              <a:t> in Finland</a:t>
            </a:r>
            <a:endParaRPr lang="fi-FI" dirty="0"/>
          </a:p>
        </p:txBody>
      </p:sp>
      <p:sp>
        <p:nvSpPr>
          <p:cNvPr id="12" name="Sisällön paikkamerkki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Helsinki</a:t>
            </a:r>
          </a:p>
          <a:p>
            <a:r>
              <a:rPr lang="fi-FI" dirty="0" smtClean="0"/>
              <a:t>Turku</a:t>
            </a:r>
          </a:p>
          <a:p>
            <a:endParaRPr lang="fi-FI" dirty="0" smtClean="0"/>
          </a:p>
          <a:p>
            <a:r>
              <a:rPr lang="fi-FI" dirty="0" smtClean="0"/>
              <a:t>Helsinki: </a:t>
            </a:r>
            <a:r>
              <a:rPr lang="fi-FI" dirty="0" err="1" smtClean="0"/>
              <a:t>Poison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Centre</a:t>
            </a:r>
          </a:p>
          <a:p>
            <a:pPr lvl="1"/>
            <a:r>
              <a:rPr lang="fi-FI" dirty="0" err="1" smtClean="0"/>
              <a:t>covers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whole</a:t>
            </a:r>
            <a:r>
              <a:rPr lang="fi-FI" dirty="0" smtClean="0"/>
              <a:t> country, </a:t>
            </a:r>
            <a:r>
              <a:rPr lang="fi-FI" dirty="0" err="1" smtClean="0"/>
              <a:t>only</a:t>
            </a:r>
            <a:r>
              <a:rPr lang="fi-FI" dirty="0" smtClean="0"/>
              <a:t> </a:t>
            </a:r>
            <a:r>
              <a:rPr lang="fi-FI" dirty="0" err="1" smtClean="0"/>
              <a:t>by</a:t>
            </a:r>
            <a:r>
              <a:rPr lang="fi-FI" dirty="0" smtClean="0"/>
              <a:t> </a:t>
            </a:r>
            <a:r>
              <a:rPr lang="fi-FI" dirty="0" err="1" smtClean="0"/>
              <a:t>phone</a:t>
            </a:r>
            <a:endParaRPr lang="fi-FI" dirty="0" smtClean="0"/>
          </a:p>
          <a:p>
            <a:r>
              <a:rPr lang="fi-FI" dirty="0" smtClean="0"/>
              <a:t>Helsinki: </a:t>
            </a:r>
            <a:r>
              <a:rPr lang="fi-FI" dirty="0" err="1" smtClean="0"/>
              <a:t>Teratologic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Centre</a:t>
            </a:r>
          </a:p>
          <a:p>
            <a:pPr lvl="1"/>
            <a:r>
              <a:rPr lang="fi-FI" dirty="0" err="1" smtClean="0"/>
              <a:t>covers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whole</a:t>
            </a:r>
            <a:r>
              <a:rPr lang="fi-FI" dirty="0" smtClean="0"/>
              <a:t> country, </a:t>
            </a:r>
            <a:r>
              <a:rPr lang="fi-FI" dirty="0" err="1" smtClean="0"/>
              <a:t>only</a:t>
            </a:r>
            <a:r>
              <a:rPr lang="fi-FI" dirty="0" smtClean="0"/>
              <a:t> </a:t>
            </a:r>
            <a:r>
              <a:rPr lang="fi-FI" dirty="0" err="1" smtClean="0"/>
              <a:t>by</a:t>
            </a:r>
            <a:r>
              <a:rPr lang="fi-FI" dirty="0" smtClean="0"/>
              <a:t> </a:t>
            </a:r>
            <a:r>
              <a:rPr lang="fi-FI" dirty="0" err="1" smtClean="0"/>
              <a:t>phone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pPr/>
              <a:t>25.9.2017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pPr/>
              <a:t>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5191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  <a:ea typeface="ＭＳ Ｐゴシック" charset="0"/>
              </a:rPr>
              <a:t>AMCH – </a:t>
            </a:r>
            <a:r>
              <a:rPr lang="fi-FI" dirty="0" err="1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  <a:ea typeface="ＭＳ Ｐゴシック" charset="0"/>
              </a:rPr>
              <a:t>Academic</a:t>
            </a:r>
            <a:r>
              <a:rPr lang="fi-FI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  <a:ea typeface="ＭＳ Ｐゴシック" charset="0"/>
              </a:rPr>
              <a:t> </a:t>
            </a:r>
            <a:r>
              <a:rPr lang="fi-FI" dirty="0" err="1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  <a:ea typeface="ＭＳ Ｐゴシック" charset="0"/>
              </a:rPr>
              <a:t>Medical</a:t>
            </a:r>
            <a:r>
              <a:rPr lang="fi-FI" dirty="0"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  <a:ea typeface="ＭＳ Ｐゴシック" charset="0"/>
              </a:rPr>
              <a:t> Centre Helsinki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9CF11-1C41-4332-8E9D-43B1FCEC2D95}" type="datetime1">
              <a:rPr lang="fi-FI" smtClean="0"/>
              <a:t>25.9.2017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3</a:t>
            </a:fld>
            <a:endParaRPr lang="fi-FI"/>
          </a:p>
        </p:txBody>
      </p:sp>
      <p:pic>
        <p:nvPicPr>
          <p:cNvPr id="7" name="Picture 1" descr="2014-09-01-11570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70" y="740229"/>
            <a:ext cx="8613216" cy="5739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4314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Pharmacology</a:t>
            </a:r>
            <a:r>
              <a:rPr lang="fi-FI" dirty="0" smtClean="0"/>
              <a:t> in </a:t>
            </a:r>
            <a:r>
              <a:rPr lang="fi-FI" dirty="0" err="1" smtClean="0"/>
              <a:t>helsinki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Helsinki </a:t>
            </a:r>
            <a:r>
              <a:rPr lang="fi-FI" dirty="0" err="1" smtClean="0"/>
              <a:t>University</a:t>
            </a:r>
            <a:r>
              <a:rPr lang="fi-FI" dirty="0" smtClean="0"/>
              <a:t>, </a:t>
            </a:r>
            <a:r>
              <a:rPr lang="fi-FI" dirty="0" err="1" smtClean="0"/>
              <a:t>Faculty</a:t>
            </a:r>
            <a:r>
              <a:rPr lang="fi-FI" dirty="0" smtClean="0"/>
              <a:t> of </a:t>
            </a:r>
            <a:r>
              <a:rPr lang="fi-FI" dirty="0" err="1" smtClean="0"/>
              <a:t>Medicine</a:t>
            </a:r>
            <a:endParaRPr lang="fi-FI" dirty="0" smtClean="0"/>
          </a:p>
          <a:p>
            <a:r>
              <a:rPr lang="fi-FI" dirty="0" smtClean="0"/>
              <a:t>Helsinki </a:t>
            </a:r>
            <a:r>
              <a:rPr lang="fi-FI" dirty="0" err="1" smtClean="0"/>
              <a:t>University</a:t>
            </a:r>
            <a:r>
              <a:rPr lang="fi-FI" dirty="0" smtClean="0"/>
              <a:t> </a:t>
            </a:r>
            <a:r>
              <a:rPr lang="fi-FI" dirty="0" err="1" smtClean="0"/>
              <a:t>Hospital</a:t>
            </a:r>
            <a:endParaRPr lang="fi-FI" dirty="0" smtClean="0"/>
          </a:p>
          <a:p>
            <a:pPr lvl="1"/>
            <a:r>
              <a:rPr lang="fi-FI" dirty="0" smtClean="0"/>
              <a:t>Janne Backman: </a:t>
            </a:r>
            <a:r>
              <a:rPr lang="fi-FI" dirty="0" err="1" smtClean="0"/>
              <a:t>Professor</a:t>
            </a:r>
            <a:r>
              <a:rPr lang="fi-FI" dirty="0" smtClean="0"/>
              <a:t> in </a:t>
            </a:r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Pharmacology</a:t>
            </a:r>
            <a:r>
              <a:rPr lang="fi-FI" dirty="0" smtClean="0"/>
              <a:t> and </a:t>
            </a:r>
            <a:r>
              <a:rPr lang="fi-FI" dirty="0" err="1" smtClean="0"/>
              <a:t>Individual</a:t>
            </a:r>
            <a:r>
              <a:rPr lang="fi-FI" dirty="0" smtClean="0"/>
              <a:t> </a:t>
            </a:r>
            <a:r>
              <a:rPr lang="fi-FI" dirty="0" err="1" smtClean="0"/>
              <a:t>Medicine</a:t>
            </a:r>
            <a:endParaRPr lang="fi-FI" dirty="0" smtClean="0"/>
          </a:p>
          <a:p>
            <a:pPr lvl="1"/>
            <a:r>
              <a:rPr lang="fi-FI" dirty="0" smtClean="0"/>
              <a:t>Mikko Niemi: </a:t>
            </a:r>
            <a:r>
              <a:rPr lang="fi-FI" dirty="0" err="1" smtClean="0"/>
              <a:t>Professor</a:t>
            </a:r>
            <a:r>
              <a:rPr lang="fi-FI" dirty="0" smtClean="0"/>
              <a:t> of </a:t>
            </a:r>
            <a:r>
              <a:rPr lang="fi-FI" dirty="0" err="1" smtClean="0"/>
              <a:t>Pharmacogenetics</a:t>
            </a:r>
            <a:endParaRPr lang="fi-FI" dirty="0" smtClean="0"/>
          </a:p>
          <a:p>
            <a:pPr lvl="1"/>
            <a:r>
              <a:rPr lang="fi-FI" dirty="0" smtClean="0"/>
              <a:t>XX: </a:t>
            </a:r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teacher</a:t>
            </a:r>
            <a:endParaRPr lang="fi-FI" dirty="0" smtClean="0"/>
          </a:p>
          <a:p>
            <a:pPr lvl="1"/>
            <a:r>
              <a:rPr lang="fi-FI" dirty="0" smtClean="0"/>
              <a:t>Outi Lapatto-Reiniluoto: Consultant in </a:t>
            </a:r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Pharmacology</a:t>
            </a:r>
            <a:endParaRPr lang="fi-FI" dirty="0" smtClean="0"/>
          </a:p>
          <a:p>
            <a:pPr lvl="1"/>
            <a:r>
              <a:rPr lang="fi-FI" dirty="0" smtClean="0"/>
              <a:t>3-5 </a:t>
            </a:r>
            <a:r>
              <a:rPr lang="fi-FI" dirty="0" err="1" smtClean="0"/>
              <a:t>doctors</a:t>
            </a:r>
            <a:r>
              <a:rPr lang="fi-FI" dirty="0" smtClean="0"/>
              <a:t> </a:t>
            </a:r>
            <a:r>
              <a:rPr lang="fi-FI" dirty="0" err="1" smtClean="0"/>
              <a:t>preparing</a:t>
            </a:r>
            <a:r>
              <a:rPr lang="fi-FI" dirty="0" smtClean="0"/>
              <a:t> </a:t>
            </a:r>
            <a:r>
              <a:rPr lang="fi-FI" dirty="0" err="1" smtClean="0"/>
              <a:t>their</a:t>
            </a:r>
            <a:r>
              <a:rPr lang="fi-FI" dirty="0" smtClean="0"/>
              <a:t> </a:t>
            </a:r>
            <a:r>
              <a:rPr lang="fi-FI" dirty="0" err="1" smtClean="0"/>
              <a:t>thesis</a:t>
            </a:r>
            <a:r>
              <a:rPr lang="fi-FI" dirty="0" smtClean="0"/>
              <a:t> and / </a:t>
            </a:r>
            <a:r>
              <a:rPr lang="fi-FI" dirty="0" err="1" smtClean="0"/>
              <a:t>or</a:t>
            </a:r>
            <a:r>
              <a:rPr lang="fi-FI" dirty="0" smtClean="0"/>
              <a:t> </a:t>
            </a:r>
            <a:r>
              <a:rPr lang="fi-FI" dirty="0" err="1" smtClean="0"/>
              <a:t>specializing</a:t>
            </a:r>
            <a:r>
              <a:rPr lang="fi-FI" dirty="0" smtClean="0"/>
              <a:t> in </a:t>
            </a:r>
            <a:r>
              <a:rPr lang="fi-FI" dirty="0" err="1" smtClean="0"/>
              <a:t>Clinical</a:t>
            </a:r>
            <a:r>
              <a:rPr lang="fi-FI" dirty="0" smtClean="0"/>
              <a:t> </a:t>
            </a:r>
            <a:r>
              <a:rPr lang="fi-FI" dirty="0" err="1" smtClean="0"/>
              <a:t>Pharmacology</a:t>
            </a:r>
            <a:endParaRPr lang="fi-FI" dirty="0" smtClean="0"/>
          </a:p>
          <a:p>
            <a:pPr lvl="1"/>
            <a:r>
              <a:rPr lang="fi-FI" dirty="0" smtClean="0"/>
              <a:t>(6-12 </a:t>
            </a:r>
            <a:r>
              <a:rPr lang="fi-FI" dirty="0" err="1" smtClean="0"/>
              <a:t>PhD</a:t>
            </a:r>
            <a:r>
              <a:rPr lang="fi-FI" dirty="0" smtClean="0"/>
              <a:t> </a:t>
            </a:r>
            <a:r>
              <a:rPr lang="fi-FI" dirty="0" err="1" smtClean="0"/>
              <a:t>students</a:t>
            </a:r>
            <a:r>
              <a:rPr lang="fi-FI" dirty="0" smtClean="0"/>
              <a:t> )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38441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Funding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err="1" smtClean="0"/>
              <a:t>Part</a:t>
            </a:r>
            <a:r>
              <a:rPr lang="fi-FI" dirty="0" smtClean="0"/>
              <a:t> of </a:t>
            </a:r>
            <a:r>
              <a:rPr lang="fi-FI" dirty="0" err="1" smtClean="0"/>
              <a:t>University</a:t>
            </a:r>
            <a:endParaRPr lang="fi-FI" dirty="0" smtClean="0"/>
          </a:p>
          <a:p>
            <a:pPr lvl="1"/>
            <a:r>
              <a:rPr lang="fi-FI" dirty="0" err="1" smtClean="0"/>
              <a:t>state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endParaRPr lang="fi-FI" dirty="0" smtClean="0"/>
          </a:p>
          <a:p>
            <a:r>
              <a:rPr lang="fi-FI" dirty="0" err="1" smtClean="0"/>
              <a:t>Part</a:t>
            </a:r>
            <a:r>
              <a:rPr lang="fi-FI" dirty="0" smtClean="0"/>
              <a:t> of </a:t>
            </a:r>
            <a:r>
              <a:rPr lang="fi-FI" dirty="0" err="1" smtClean="0"/>
              <a:t>Hospital</a:t>
            </a:r>
            <a:endParaRPr lang="fi-FI" dirty="0" smtClean="0"/>
          </a:p>
          <a:p>
            <a:pPr lvl="1"/>
            <a:r>
              <a:rPr lang="fi-FI" dirty="0" err="1" smtClean="0"/>
              <a:t>municipal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endParaRPr lang="fi-FI" dirty="0" smtClean="0"/>
          </a:p>
          <a:p>
            <a:r>
              <a:rPr lang="fi-FI" dirty="0" smtClean="0"/>
              <a:t>(</a:t>
            </a:r>
            <a:r>
              <a:rPr lang="fi-FI" dirty="0" err="1" smtClean="0"/>
              <a:t>Research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r>
              <a:rPr lang="fi-FI" dirty="0" smtClean="0"/>
              <a:t>)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94729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co-operation</a:t>
            </a:r>
            <a:r>
              <a:rPr lang="fi-FI" dirty="0" smtClean="0"/>
              <a:t> </a:t>
            </a:r>
            <a:r>
              <a:rPr lang="fi-FI" dirty="0" err="1" smtClean="0"/>
              <a:t>between</a:t>
            </a:r>
            <a:r>
              <a:rPr lang="fi-FI" dirty="0" smtClean="0"/>
              <a:t> </a:t>
            </a:r>
            <a:r>
              <a:rPr lang="fi-FI" dirty="0" err="1" smtClean="0"/>
              <a:t>different</a:t>
            </a:r>
            <a:r>
              <a:rPr lang="fi-FI" dirty="0" smtClean="0"/>
              <a:t> </a:t>
            </a:r>
            <a:r>
              <a:rPr lang="fi-FI" dirty="0" err="1" smtClean="0"/>
              <a:t>centres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Helsinki and Turku </a:t>
            </a:r>
            <a:r>
              <a:rPr lang="fi-FI" dirty="0" err="1" smtClean="0"/>
              <a:t>receive</a:t>
            </a:r>
            <a:r>
              <a:rPr lang="fi-FI" dirty="0" smtClean="0"/>
              <a:t> </a:t>
            </a:r>
            <a:r>
              <a:rPr lang="fi-FI" dirty="0" err="1" smtClean="0"/>
              <a:t>questions</a:t>
            </a:r>
            <a:r>
              <a:rPr lang="fi-FI" dirty="0" smtClean="0"/>
              <a:t> </a:t>
            </a:r>
            <a:r>
              <a:rPr lang="fi-FI" dirty="0" err="1" smtClean="0"/>
              <a:t>also</a:t>
            </a:r>
            <a:r>
              <a:rPr lang="fi-FI" dirty="0" smtClean="0"/>
              <a:t> </a:t>
            </a:r>
            <a:r>
              <a:rPr lang="fi-FI" dirty="0" err="1" smtClean="0"/>
              <a:t>from</a:t>
            </a:r>
            <a:r>
              <a:rPr lang="fi-FI" dirty="0" smtClean="0"/>
              <a:t> </a:t>
            </a:r>
            <a:r>
              <a:rPr lang="fi-FI" dirty="0" err="1" smtClean="0"/>
              <a:t>other</a:t>
            </a:r>
            <a:r>
              <a:rPr lang="fi-FI" dirty="0" smtClean="0"/>
              <a:t> </a:t>
            </a:r>
            <a:r>
              <a:rPr lang="fi-FI" dirty="0" err="1" smtClean="0"/>
              <a:t>parts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country  (</a:t>
            </a:r>
            <a:r>
              <a:rPr lang="fi-FI" dirty="0" err="1" smtClean="0"/>
              <a:t>hospitals</a:t>
            </a:r>
            <a:r>
              <a:rPr lang="fi-FI" dirty="0" smtClean="0"/>
              <a:t> / </a:t>
            </a:r>
            <a:r>
              <a:rPr lang="fi-FI" dirty="0" err="1" smtClean="0"/>
              <a:t>health</a:t>
            </a:r>
            <a:r>
              <a:rPr lang="fi-FI" dirty="0" smtClean="0"/>
              <a:t> </a:t>
            </a:r>
            <a:r>
              <a:rPr lang="fi-FI" dirty="0" err="1" smtClean="0"/>
              <a:t>centres</a:t>
            </a:r>
            <a:r>
              <a:rPr lang="fi-FI" dirty="0" smtClean="0"/>
              <a:t>)</a:t>
            </a:r>
          </a:p>
          <a:p>
            <a:r>
              <a:rPr lang="fi-FI" dirty="0" err="1" smtClean="0"/>
              <a:t>Close</a:t>
            </a:r>
            <a:r>
              <a:rPr lang="fi-FI" dirty="0" smtClean="0"/>
              <a:t> </a:t>
            </a:r>
            <a:r>
              <a:rPr lang="fi-FI" dirty="0" err="1" smtClean="0"/>
              <a:t>relationship</a:t>
            </a:r>
            <a:r>
              <a:rPr lang="fi-FI" dirty="0" smtClean="0"/>
              <a:t> </a:t>
            </a:r>
            <a:r>
              <a:rPr lang="fi-FI" dirty="0" err="1" smtClean="0"/>
              <a:t>between</a:t>
            </a:r>
            <a:r>
              <a:rPr lang="fi-FI" dirty="0" smtClean="0"/>
              <a:t> H and T</a:t>
            </a:r>
          </a:p>
          <a:p>
            <a:pPr lvl="1"/>
            <a:r>
              <a:rPr lang="fi-FI" dirty="0" err="1" smtClean="0"/>
              <a:t>mainly</a:t>
            </a:r>
            <a:r>
              <a:rPr lang="fi-FI" dirty="0" smtClean="0"/>
              <a:t> </a:t>
            </a:r>
            <a:r>
              <a:rPr lang="fi-FI" dirty="0" err="1" smtClean="0"/>
              <a:t>scientific</a:t>
            </a:r>
            <a:r>
              <a:rPr lang="fi-FI" dirty="0" smtClean="0"/>
              <a:t> </a:t>
            </a:r>
            <a:r>
              <a:rPr lang="fi-FI" dirty="0" err="1" smtClean="0"/>
              <a:t>collaboration</a:t>
            </a:r>
            <a:endParaRPr lang="fi-FI" dirty="0" smtClean="0"/>
          </a:p>
          <a:p>
            <a:pPr lvl="1"/>
            <a:r>
              <a:rPr lang="fi-FI" dirty="0" err="1" smtClean="0"/>
              <a:t>questions</a:t>
            </a:r>
            <a:r>
              <a:rPr lang="fi-FI" dirty="0" smtClean="0"/>
              <a:t> and </a:t>
            </a:r>
            <a:r>
              <a:rPr lang="fi-FI" dirty="0" err="1" smtClean="0"/>
              <a:t>answers</a:t>
            </a:r>
            <a:r>
              <a:rPr lang="fi-FI" dirty="0" smtClean="0"/>
              <a:t> </a:t>
            </a:r>
            <a:r>
              <a:rPr lang="fi-FI" dirty="0" err="1" smtClean="0"/>
              <a:t>taken</a:t>
            </a:r>
            <a:r>
              <a:rPr lang="fi-FI" dirty="0" smtClean="0"/>
              <a:t> </a:t>
            </a:r>
            <a:r>
              <a:rPr lang="fi-FI" dirty="0" err="1" smtClean="0"/>
              <a:t>care</a:t>
            </a:r>
            <a:r>
              <a:rPr lang="fi-FI" dirty="0" smtClean="0"/>
              <a:t> </a:t>
            </a:r>
            <a:r>
              <a:rPr lang="fi-FI" dirty="0" err="1" smtClean="0"/>
              <a:t>individually</a:t>
            </a:r>
            <a:endParaRPr lang="fi-FI" dirty="0" smtClean="0"/>
          </a:p>
          <a:p>
            <a:r>
              <a:rPr lang="fi-FI" dirty="0" err="1" smtClean="0"/>
              <a:t>Part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specializing</a:t>
            </a:r>
            <a:r>
              <a:rPr lang="fi-FI" dirty="0" smtClean="0"/>
              <a:t>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done</a:t>
            </a:r>
            <a:r>
              <a:rPr lang="fi-FI" dirty="0" smtClean="0"/>
              <a:t> </a:t>
            </a:r>
            <a:r>
              <a:rPr lang="fi-FI" dirty="0" err="1" smtClean="0"/>
              <a:t>also</a:t>
            </a:r>
            <a:r>
              <a:rPr lang="fi-FI" dirty="0" smtClean="0"/>
              <a:t> in </a:t>
            </a:r>
            <a:r>
              <a:rPr lang="fi-FI" dirty="0" err="1" smtClean="0"/>
              <a:t>Poison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</a:t>
            </a:r>
            <a:r>
              <a:rPr lang="fi-FI" dirty="0" err="1" smtClean="0"/>
              <a:t>centre</a:t>
            </a:r>
            <a:r>
              <a:rPr lang="fi-FI" dirty="0" smtClean="0"/>
              <a:t> (Helsinki)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44919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Questions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2015: 105</a:t>
            </a:r>
          </a:p>
          <a:p>
            <a:r>
              <a:rPr lang="fi-FI" dirty="0" smtClean="0"/>
              <a:t>2016: 133</a:t>
            </a:r>
          </a:p>
          <a:p>
            <a:r>
              <a:rPr lang="fi-FI" dirty="0" smtClean="0"/>
              <a:t>2017 (18.9): 121 </a:t>
            </a:r>
          </a:p>
          <a:p>
            <a:pPr lvl="1"/>
            <a:r>
              <a:rPr lang="fi-FI" dirty="0" err="1" smtClean="0"/>
              <a:t>questions</a:t>
            </a:r>
            <a:r>
              <a:rPr lang="fi-FI" dirty="0" smtClean="0"/>
              <a:t> </a:t>
            </a:r>
            <a:r>
              <a:rPr lang="fi-FI" dirty="0" err="1" smtClean="0"/>
              <a:t>about</a:t>
            </a:r>
            <a:r>
              <a:rPr lang="fi-FI" dirty="0" smtClean="0"/>
              <a:t> </a:t>
            </a:r>
            <a:r>
              <a:rPr lang="fi-FI" dirty="0" err="1" smtClean="0"/>
              <a:t>interactions</a:t>
            </a:r>
            <a:r>
              <a:rPr lang="fi-FI" dirty="0" smtClean="0"/>
              <a:t>, </a:t>
            </a:r>
            <a:r>
              <a:rPr lang="fi-FI" dirty="0" err="1" smtClean="0"/>
              <a:t>adverse</a:t>
            </a:r>
            <a:r>
              <a:rPr lang="fi-FI" dirty="0" smtClean="0"/>
              <a:t> </a:t>
            </a:r>
            <a:r>
              <a:rPr lang="fi-FI" dirty="0" err="1" smtClean="0"/>
              <a:t>effects</a:t>
            </a:r>
            <a:r>
              <a:rPr lang="fi-FI" dirty="0" smtClean="0"/>
              <a:t>, long QT-</a:t>
            </a:r>
            <a:r>
              <a:rPr lang="fi-FI" dirty="0" err="1" smtClean="0"/>
              <a:t>time</a:t>
            </a:r>
            <a:r>
              <a:rPr lang="fi-FI" dirty="0" smtClean="0"/>
              <a:t> </a:t>
            </a:r>
            <a:r>
              <a:rPr lang="fi-FI" dirty="0" err="1" smtClean="0"/>
              <a:t>etc</a:t>
            </a:r>
            <a:endParaRPr lang="fi-FI" dirty="0" smtClean="0"/>
          </a:p>
          <a:p>
            <a:pPr lvl="1"/>
            <a:endParaRPr lang="fi-FI" dirty="0" smtClean="0"/>
          </a:p>
          <a:p>
            <a:r>
              <a:rPr lang="fi-FI" dirty="0" err="1" smtClean="0"/>
              <a:t>Questions</a:t>
            </a:r>
            <a:r>
              <a:rPr lang="fi-FI" dirty="0" smtClean="0"/>
              <a:t> </a:t>
            </a:r>
            <a:r>
              <a:rPr lang="fi-FI" dirty="0" err="1" smtClean="0"/>
              <a:t>about</a:t>
            </a:r>
            <a:r>
              <a:rPr lang="fi-FI" dirty="0" smtClean="0"/>
              <a:t> </a:t>
            </a:r>
            <a:r>
              <a:rPr lang="fi-FI" dirty="0" err="1" smtClean="0"/>
              <a:t>drug</a:t>
            </a:r>
            <a:r>
              <a:rPr lang="fi-FI" dirty="0" smtClean="0"/>
              <a:t> </a:t>
            </a:r>
            <a:r>
              <a:rPr lang="fi-FI" dirty="0" err="1" smtClean="0"/>
              <a:t>concentrations</a:t>
            </a:r>
            <a:r>
              <a:rPr lang="fi-FI" dirty="0" smtClean="0"/>
              <a:t> 1-8 / </a:t>
            </a:r>
            <a:r>
              <a:rPr lang="fi-FI" dirty="0" err="1" smtClean="0"/>
              <a:t>weekly</a:t>
            </a:r>
            <a:endParaRPr lang="fi-FI" dirty="0" smtClean="0"/>
          </a:p>
          <a:p>
            <a:r>
              <a:rPr lang="fi-FI" dirty="0" err="1" smtClean="0"/>
              <a:t>Poison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Centre: 35 000-40 000 </a:t>
            </a:r>
            <a:r>
              <a:rPr lang="fi-FI" dirty="0" err="1" smtClean="0"/>
              <a:t>calls</a:t>
            </a:r>
            <a:r>
              <a:rPr lang="fi-FI" dirty="0" smtClean="0"/>
              <a:t> / </a:t>
            </a:r>
            <a:r>
              <a:rPr lang="fi-FI" dirty="0" err="1" smtClean="0"/>
              <a:t>year</a:t>
            </a:r>
            <a:endParaRPr lang="fi-FI" dirty="0" smtClean="0"/>
          </a:p>
          <a:p>
            <a:pPr lvl="1"/>
            <a:r>
              <a:rPr lang="fi-FI" dirty="0" err="1" smtClean="0"/>
              <a:t>backup</a:t>
            </a:r>
            <a:r>
              <a:rPr lang="fi-FI" dirty="0" smtClean="0"/>
              <a:t> for </a:t>
            </a:r>
            <a:r>
              <a:rPr lang="fi-FI" dirty="0" err="1" smtClean="0"/>
              <a:t>them</a:t>
            </a:r>
            <a:endParaRPr lang="fi-FI" dirty="0" smtClean="0"/>
          </a:p>
          <a:p>
            <a:r>
              <a:rPr lang="fi-FI" dirty="0" smtClean="0"/>
              <a:t>TERA: 6000 </a:t>
            </a:r>
            <a:r>
              <a:rPr lang="fi-FI" dirty="0" err="1" smtClean="0"/>
              <a:t>calls</a:t>
            </a:r>
            <a:r>
              <a:rPr lang="fi-FI" dirty="0" smtClean="0"/>
              <a:t> / </a:t>
            </a:r>
            <a:r>
              <a:rPr lang="fi-FI" dirty="0" err="1" smtClean="0"/>
              <a:t>year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2068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Becoming</a:t>
            </a:r>
            <a:r>
              <a:rPr lang="fi-FI" dirty="0" smtClean="0"/>
              <a:t>…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err="1" smtClean="0"/>
              <a:t>virtual</a:t>
            </a:r>
            <a:r>
              <a:rPr lang="fi-FI" dirty="0" smtClean="0"/>
              <a:t> Health </a:t>
            </a:r>
            <a:r>
              <a:rPr lang="fi-FI" dirty="0" err="1" smtClean="0"/>
              <a:t>village</a:t>
            </a:r>
            <a:r>
              <a:rPr lang="fi-FI" dirty="0" smtClean="0"/>
              <a:t> (Terveyskylä.fi)</a:t>
            </a:r>
          </a:p>
          <a:p>
            <a:pPr lvl="1"/>
            <a:r>
              <a:rPr lang="fi-FI" dirty="0" smtClean="0"/>
              <a:t>33 </a:t>
            </a:r>
            <a:r>
              <a:rPr lang="fi-FI" dirty="0" err="1" smtClean="0"/>
              <a:t>houses</a:t>
            </a:r>
            <a:endParaRPr lang="fi-FI" dirty="0" smtClean="0"/>
          </a:p>
          <a:p>
            <a:pPr lvl="1"/>
            <a:r>
              <a:rPr lang="fi-FI" dirty="0" smtClean="0"/>
              <a:t>Lääketalo = </a:t>
            </a:r>
            <a:r>
              <a:rPr lang="fi-FI" dirty="0" err="1" smtClean="0"/>
              <a:t>Läkemedelhuset</a:t>
            </a:r>
            <a:r>
              <a:rPr lang="fi-FI" dirty="0" smtClean="0"/>
              <a:t> = House of </a:t>
            </a:r>
            <a:r>
              <a:rPr lang="fi-FI" dirty="0" err="1" smtClean="0"/>
              <a:t>medicin</a:t>
            </a:r>
            <a:endParaRPr lang="fi-FI" dirty="0" smtClean="0"/>
          </a:p>
          <a:p>
            <a:pPr lvl="2"/>
            <a:r>
              <a:rPr lang="fi-FI" dirty="0" smtClean="0"/>
              <a:t>Helsinki and Turku </a:t>
            </a:r>
            <a:r>
              <a:rPr lang="fi-FI" dirty="0" err="1" smtClean="0"/>
              <a:t>building</a:t>
            </a:r>
            <a:r>
              <a:rPr lang="fi-FI" dirty="0" smtClean="0"/>
              <a:t> </a:t>
            </a:r>
            <a:r>
              <a:rPr lang="fi-FI" dirty="0" err="1" smtClean="0"/>
              <a:t>together</a:t>
            </a:r>
            <a:endParaRPr lang="fi-FI" dirty="0" smtClean="0"/>
          </a:p>
          <a:p>
            <a:pPr lvl="2"/>
            <a:r>
              <a:rPr lang="fi-FI" dirty="0" err="1" smtClean="0"/>
              <a:t>information</a:t>
            </a:r>
            <a:r>
              <a:rPr lang="fi-FI" dirty="0" smtClean="0"/>
              <a:t> for </a:t>
            </a:r>
            <a:r>
              <a:rPr lang="fi-FI" dirty="0" err="1" smtClean="0"/>
              <a:t>patients</a:t>
            </a:r>
            <a:r>
              <a:rPr lang="fi-FI" dirty="0" smtClean="0"/>
              <a:t> and </a:t>
            </a:r>
            <a:r>
              <a:rPr lang="fi-FI" dirty="0" err="1" smtClean="0"/>
              <a:t>all</a:t>
            </a:r>
            <a:r>
              <a:rPr lang="fi-FI" dirty="0" smtClean="0"/>
              <a:t> </a:t>
            </a:r>
            <a:r>
              <a:rPr lang="fi-FI" dirty="0" err="1" smtClean="0"/>
              <a:t>citizens</a:t>
            </a:r>
            <a:endParaRPr lang="fi-FI" dirty="0" smtClean="0"/>
          </a:p>
          <a:p>
            <a:pPr lvl="2"/>
            <a:r>
              <a:rPr lang="fi-FI" dirty="0" err="1" smtClean="0"/>
              <a:t>practical</a:t>
            </a:r>
            <a:r>
              <a:rPr lang="fi-FI" dirty="0" smtClean="0"/>
              <a:t> </a:t>
            </a:r>
            <a:r>
              <a:rPr lang="fi-FI" dirty="0" err="1" smtClean="0"/>
              <a:t>guides</a:t>
            </a:r>
            <a:r>
              <a:rPr lang="fi-FI" dirty="0" smtClean="0"/>
              <a:t>, </a:t>
            </a:r>
            <a:r>
              <a:rPr lang="fi-FI" dirty="0" err="1" smtClean="0"/>
              <a:t>consultations</a:t>
            </a:r>
            <a:r>
              <a:rPr lang="fi-FI" dirty="0" smtClean="0"/>
              <a:t> </a:t>
            </a:r>
            <a:r>
              <a:rPr lang="fi-FI" dirty="0" err="1" smtClean="0"/>
              <a:t>etc</a:t>
            </a:r>
            <a:r>
              <a:rPr lang="fi-FI" dirty="0" smtClean="0"/>
              <a:t> for </a:t>
            </a:r>
            <a:r>
              <a:rPr lang="fi-FI" dirty="0" err="1" smtClean="0"/>
              <a:t>professionals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63353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Sisällön paikkamerkki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72934" y="430413"/>
            <a:ext cx="9916934" cy="5578276"/>
          </a:xfrm>
          <a:prstGeom prst="rect">
            <a:avLst/>
          </a:prstGeom>
        </p:spPr>
      </p:pic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9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48948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fi-FI" sz="3600" dirty="0" smtClean="0"/>
              <a:t>terveyskyla.fi</a:t>
            </a:r>
            <a:endParaRPr lang="fi-FI" sz="3600" dirty="0"/>
          </a:p>
        </p:txBody>
      </p:sp>
      <p:sp>
        <p:nvSpPr>
          <p:cNvPr id="3" name="Otsikk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Sisällön paikkamerkki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1228" y="733167"/>
            <a:ext cx="9894256" cy="5565519"/>
          </a:xfrm>
          <a:prstGeom prst="rect">
            <a:avLst/>
          </a:prstGeom>
        </p:spPr>
      </p:pic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5DED1-FE38-475E-A6EE-494B9A2DBB63}" type="datetime1">
              <a:rPr lang="fi-FI" smtClean="0"/>
              <a:t>25.9.2017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D552-E28D-4C85-BA5B-932A71BDC472}" type="slidenum">
              <a:rPr lang="fi-FI" smtClean="0"/>
              <a:t>10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70065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HUS_värit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269B9E"/>
      </a:accent1>
      <a:accent2>
        <a:srgbClr val="A1A2A5"/>
      </a:accent2>
      <a:accent3>
        <a:srgbClr val="ABC549"/>
      </a:accent3>
      <a:accent4>
        <a:srgbClr val="26AAE8"/>
      </a:accent4>
      <a:accent5>
        <a:srgbClr val="D70A78"/>
      </a:accent5>
      <a:accent6>
        <a:srgbClr val="84428E"/>
      </a:accent6>
      <a:hlink>
        <a:srgbClr val="0000FF"/>
      </a:hlink>
      <a:folHlink>
        <a:srgbClr val="800080"/>
      </a:folHlink>
    </a:clrScheme>
    <a:fontScheme name="HUS_font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-te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solidFill>
            <a:schemeClr val="accent1"/>
          </a:solidFill>
        </a:ln>
      </a:spPr>
      <a:bodyPr rtlCol="0" anchor="ctr"/>
      <a:lstStyle>
        <a:defPPr algn="ctr">
          <a:defRPr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HUS Esitys fi.potx" id="{1710286D-46FB-4804-A9F7-E883137EA8C0}" vid="{608137E2-0542-4487-A540-3884B5369D41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HUS Esitys fi</Template>
  <TotalTime>903</TotalTime>
  <Words>290</Words>
  <Application>Microsoft Office PowerPoint</Application>
  <PresentationFormat>Skjermfremvisning (4:3)</PresentationFormat>
  <Paragraphs>70</Paragraphs>
  <Slides>10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10</vt:i4>
      </vt:variant>
    </vt:vector>
  </HeadingPairs>
  <TitlesOfParts>
    <vt:vector size="15" baseType="lpstr">
      <vt:lpstr>ＭＳ Ｐゴシック</vt:lpstr>
      <vt:lpstr>Arial</vt:lpstr>
      <vt:lpstr>Calibri</vt:lpstr>
      <vt:lpstr>Impact</vt:lpstr>
      <vt:lpstr>Office-teema</vt:lpstr>
      <vt:lpstr>Drug Information, Helsinki, Finland</vt:lpstr>
      <vt:lpstr>Drug Information Centres in Finland</vt:lpstr>
      <vt:lpstr>PowerPoint-presentasjon</vt:lpstr>
      <vt:lpstr>Clinical Pharmacology in helsinki</vt:lpstr>
      <vt:lpstr>Funding</vt:lpstr>
      <vt:lpstr>co-operation between different centres</vt:lpstr>
      <vt:lpstr>Questions</vt:lpstr>
      <vt:lpstr>Becoming…</vt:lpstr>
      <vt:lpstr>PowerPoint-presentasjon</vt:lpstr>
      <vt:lpstr>PowerPoint-presentasjon</vt:lpstr>
    </vt:vector>
  </TitlesOfParts>
  <Company>HUS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 Information, Helsinki, Finland</dc:title>
  <dc:creator>Lapatto-Reiniluoto Outi</dc:creator>
  <cp:lastModifiedBy>Harald Christian Langaas</cp:lastModifiedBy>
  <cp:revision>27</cp:revision>
  <cp:lastPrinted>2017-09-22T12:14:40Z</cp:lastPrinted>
  <dcterms:created xsi:type="dcterms:W3CDTF">2017-09-11T06:21:11Z</dcterms:created>
  <dcterms:modified xsi:type="dcterms:W3CDTF">2017-09-25T08:00:57Z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vKameleonVerId">
    <vt:lpwstr>506.104.01.003</vt:lpwstr>
  </property>
</Properties>
</file>