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6" r:id="rId2"/>
    <p:sldId id="272" r:id="rId3"/>
    <p:sldId id="298" r:id="rId4"/>
    <p:sldId id="274" r:id="rId5"/>
    <p:sldId id="280" r:id="rId6"/>
    <p:sldId id="294" r:id="rId7"/>
    <p:sldId id="295" r:id="rId8"/>
    <p:sldId id="273" r:id="rId9"/>
    <p:sldId id="279" r:id="rId10"/>
    <p:sldId id="278" r:id="rId11"/>
    <p:sldId id="297" r:id="rId12"/>
    <p:sldId id="284" r:id="rId13"/>
    <p:sldId id="282" r:id="rId14"/>
    <p:sldId id="286" r:id="rId15"/>
    <p:sldId id="271" r:id="rId16"/>
    <p:sldId id="288" r:id="rId17"/>
    <p:sldId id="291" r:id="rId18"/>
    <p:sldId id="287" r:id="rId19"/>
  </p:sldIdLst>
  <p:sldSz cx="9144000" cy="6858000" type="screen4x3"/>
  <p:notesSz cx="6669088" cy="9928225"/>
  <p:defaultTextStyle>
    <a:defPPr>
      <a:defRPr lang="is-I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1141"/>
    <a:srgbClr val="00529C"/>
    <a:srgbClr val="A7DB9E"/>
    <a:srgbClr val="275C57"/>
    <a:srgbClr val="FEE293"/>
    <a:srgbClr val="CC22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552"/>
    </p:cViewPr>
  </p:sorterViewPr>
  <p:notesViewPr>
    <p:cSldViewPr>
      <p:cViewPr varScale="1">
        <p:scale>
          <a:sx n="99" d="100"/>
          <a:sy n="99" d="100"/>
        </p:scale>
        <p:origin x="-3054" y="-90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C70A4A-CD42-45A0-BC97-AFEFA5D60642}" type="doc">
      <dgm:prSet loTypeId="urn:microsoft.com/office/officeart/2005/8/layout/cycle6" loCatId="relationship" qsTypeId="urn:microsoft.com/office/officeart/2005/8/quickstyle/3d1" qsCatId="3D" csTypeId="urn:microsoft.com/office/officeart/2005/8/colors/accent0_3" csCatId="mainScheme" phldr="1"/>
      <dgm:spPr/>
    </dgm:pt>
    <dgm:pt modelId="{C960A5B3-BBC6-44BF-99FE-D21AD10E521E}">
      <dgm:prSet phldrT="[Text]"/>
      <dgm:spPr/>
      <dgm:t>
        <a:bodyPr/>
        <a:lstStyle/>
        <a:p>
          <a:r>
            <a:rPr lang="is-IS" dirty="0"/>
            <a:t>Aseptic</a:t>
          </a:r>
        </a:p>
      </dgm:t>
    </dgm:pt>
    <dgm:pt modelId="{0FA4A0A7-B0AE-4D96-A696-BCCF65493C95}" type="parTrans" cxnId="{FB3695A7-9032-46FE-AC57-672FA3CAF190}">
      <dgm:prSet/>
      <dgm:spPr/>
      <dgm:t>
        <a:bodyPr/>
        <a:lstStyle/>
        <a:p>
          <a:endParaRPr lang="is-IS"/>
        </a:p>
      </dgm:t>
    </dgm:pt>
    <dgm:pt modelId="{CB1C8ACB-5611-4BFF-981E-12BBB43BA7BA}" type="sibTrans" cxnId="{FB3695A7-9032-46FE-AC57-672FA3CAF190}">
      <dgm:prSet/>
      <dgm:spPr/>
      <dgm:t>
        <a:bodyPr/>
        <a:lstStyle/>
        <a:p>
          <a:endParaRPr lang="is-IS"/>
        </a:p>
      </dgm:t>
    </dgm:pt>
    <dgm:pt modelId="{8C3F81CF-CE2C-40FC-B1C5-B6B2A2A00B59}">
      <dgm:prSet phldrT="[Text]"/>
      <dgm:spPr/>
      <dgm:t>
        <a:bodyPr/>
        <a:lstStyle/>
        <a:p>
          <a:r>
            <a:rPr lang="is-IS" dirty="0"/>
            <a:t>Dispensing to outpatients</a:t>
          </a:r>
        </a:p>
      </dgm:t>
    </dgm:pt>
    <dgm:pt modelId="{89508ED8-E037-48D4-AD31-87683C6B59BC}" type="parTrans" cxnId="{3FBC85B7-6ED0-4652-87F5-B9723AC26297}">
      <dgm:prSet/>
      <dgm:spPr/>
      <dgm:t>
        <a:bodyPr/>
        <a:lstStyle/>
        <a:p>
          <a:endParaRPr lang="is-IS"/>
        </a:p>
      </dgm:t>
    </dgm:pt>
    <dgm:pt modelId="{025B2136-3046-46B8-8953-D19CCDE8F296}" type="sibTrans" cxnId="{3FBC85B7-6ED0-4652-87F5-B9723AC26297}">
      <dgm:prSet/>
      <dgm:spPr/>
      <dgm:t>
        <a:bodyPr/>
        <a:lstStyle/>
        <a:p>
          <a:endParaRPr lang="is-IS"/>
        </a:p>
      </dgm:t>
    </dgm:pt>
    <dgm:pt modelId="{D4FA3754-1202-43B1-BB35-6BB2FF625F0A}">
      <dgm:prSet phldrT="[Text]"/>
      <dgm:spPr/>
      <dgm:t>
        <a:bodyPr/>
        <a:lstStyle/>
        <a:p>
          <a:r>
            <a:rPr lang="is-IS" dirty="0"/>
            <a:t>Dispensing to wards</a:t>
          </a:r>
        </a:p>
      </dgm:t>
    </dgm:pt>
    <dgm:pt modelId="{35584A37-7688-48C7-AE76-773451EA5B06}" type="parTrans" cxnId="{5E5D8126-FE73-4790-A72D-270D898F8F49}">
      <dgm:prSet/>
      <dgm:spPr/>
      <dgm:t>
        <a:bodyPr/>
        <a:lstStyle/>
        <a:p>
          <a:endParaRPr lang="is-IS"/>
        </a:p>
      </dgm:t>
    </dgm:pt>
    <dgm:pt modelId="{6A41DE68-7533-486F-9B52-F9B918F4003E}" type="sibTrans" cxnId="{5E5D8126-FE73-4790-A72D-270D898F8F49}">
      <dgm:prSet/>
      <dgm:spPr/>
      <dgm:t>
        <a:bodyPr/>
        <a:lstStyle/>
        <a:p>
          <a:endParaRPr lang="is-IS"/>
        </a:p>
      </dgm:t>
    </dgm:pt>
    <dgm:pt modelId="{6A82FCCE-0C95-43BB-A247-22B2CEA8423B}">
      <dgm:prSet phldrT="[Text]"/>
      <dgm:spPr/>
      <dgm:t>
        <a:bodyPr/>
        <a:lstStyle/>
        <a:p>
          <a:r>
            <a:rPr lang="is-IS" dirty="0"/>
            <a:t>Clinical pharmacy </a:t>
          </a:r>
        </a:p>
      </dgm:t>
    </dgm:pt>
    <dgm:pt modelId="{DE51B95E-B98A-4F5A-98FC-A2FFE4B1A134}" type="parTrans" cxnId="{FE6F20BA-1E3E-4BC9-8408-724FFFB48A1A}">
      <dgm:prSet/>
      <dgm:spPr/>
      <dgm:t>
        <a:bodyPr/>
        <a:lstStyle/>
        <a:p>
          <a:endParaRPr lang="is-IS"/>
        </a:p>
      </dgm:t>
    </dgm:pt>
    <dgm:pt modelId="{67A0611A-ED97-483C-88EE-D569B95BEBC8}" type="sibTrans" cxnId="{FE6F20BA-1E3E-4BC9-8408-724FFFB48A1A}">
      <dgm:prSet/>
      <dgm:spPr/>
      <dgm:t>
        <a:bodyPr/>
        <a:lstStyle/>
        <a:p>
          <a:endParaRPr lang="is-IS"/>
        </a:p>
      </dgm:t>
    </dgm:pt>
    <dgm:pt modelId="{60D3C78D-3D7B-45C2-96CD-AB612207280D}">
      <dgm:prSet phldrT="[Text]"/>
      <dgm:spPr/>
      <dgm:t>
        <a:bodyPr/>
        <a:lstStyle/>
        <a:p>
          <a:r>
            <a:rPr lang="is-IS" b="1" dirty="0">
              <a:latin typeface="+mj-lt"/>
              <a:cs typeface="Aharoni" panose="02010803020104030203" pitchFamily="2" charset="-79"/>
            </a:rPr>
            <a:t>Medicines</a:t>
          </a:r>
          <a:r>
            <a:rPr lang="is-IS" b="1" dirty="0"/>
            <a:t> information</a:t>
          </a:r>
        </a:p>
      </dgm:t>
    </dgm:pt>
    <dgm:pt modelId="{7C42F267-CE03-4AE4-9A6D-543ED11E1CBC}" type="parTrans" cxnId="{F9E6465D-BDEB-4798-ADBF-D1E3DD1FAA2D}">
      <dgm:prSet/>
      <dgm:spPr/>
      <dgm:t>
        <a:bodyPr/>
        <a:lstStyle/>
        <a:p>
          <a:endParaRPr lang="is-IS"/>
        </a:p>
      </dgm:t>
    </dgm:pt>
    <dgm:pt modelId="{88117360-F8AC-4159-923C-1086C30B465D}" type="sibTrans" cxnId="{F9E6465D-BDEB-4798-ADBF-D1E3DD1FAA2D}">
      <dgm:prSet/>
      <dgm:spPr/>
      <dgm:t>
        <a:bodyPr/>
        <a:lstStyle/>
        <a:p>
          <a:endParaRPr lang="is-IS"/>
        </a:p>
      </dgm:t>
    </dgm:pt>
    <dgm:pt modelId="{E67D1FD4-6E63-4F01-AC38-02973769E652}" type="pres">
      <dgm:prSet presAssocID="{86C70A4A-CD42-45A0-BC97-AFEFA5D60642}" presName="cycle" presStyleCnt="0">
        <dgm:presLayoutVars>
          <dgm:dir/>
          <dgm:resizeHandles val="exact"/>
        </dgm:presLayoutVars>
      </dgm:prSet>
      <dgm:spPr/>
    </dgm:pt>
    <dgm:pt modelId="{CAF17277-2FBE-40CB-8DE2-BB7A2737D21F}" type="pres">
      <dgm:prSet presAssocID="{60D3C78D-3D7B-45C2-96CD-AB612207280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20AAFCC4-0750-44A9-9C44-290C045D0126}" type="pres">
      <dgm:prSet presAssocID="{60D3C78D-3D7B-45C2-96CD-AB612207280D}" presName="spNode" presStyleCnt="0"/>
      <dgm:spPr/>
    </dgm:pt>
    <dgm:pt modelId="{B9234754-30F0-4DFA-A914-BCC203E52966}" type="pres">
      <dgm:prSet presAssocID="{88117360-F8AC-4159-923C-1086C30B465D}" presName="sibTrans" presStyleLbl="sibTrans1D1" presStyleIdx="0" presStyleCnt="5"/>
      <dgm:spPr/>
      <dgm:t>
        <a:bodyPr/>
        <a:lstStyle/>
        <a:p>
          <a:endParaRPr lang="nb-NO"/>
        </a:p>
      </dgm:t>
    </dgm:pt>
    <dgm:pt modelId="{56CFEA77-D6FC-4877-8B45-34741FF9F30F}" type="pres">
      <dgm:prSet presAssocID="{8C3F81CF-CE2C-40FC-B1C5-B6B2A2A00B5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0C75D73F-D2F8-460B-92BD-502A58A6D8A8}" type="pres">
      <dgm:prSet presAssocID="{8C3F81CF-CE2C-40FC-B1C5-B6B2A2A00B59}" presName="spNode" presStyleCnt="0"/>
      <dgm:spPr/>
    </dgm:pt>
    <dgm:pt modelId="{DF62D334-8C1F-47F4-83E3-0A956B23F516}" type="pres">
      <dgm:prSet presAssocID="{025B2136-3046-46B8-8953-D19CCDE8F296}" presName="sibTrans" presStyleLbl="sibTrans1D1" presStyleIdx="1" presStyleCnt="5"/>
      <dgm:spPr/>
      <dgm:t>
        <a:bodyPr/>
        <a:lstStyle/>
        <a:p>
          <a:endParaRPr lang="nb-NO"/>
        </a:p>
      </dgm:t>
    </dgm:pt>
    <dgm:pt modelId="{AA5190B2-6252-496C-A02C-1BB2F9CD76DB}" type="pres">
      <dgm:prSet presAssocID="{C960A5B3-BBC6-44BF-99FE-D21AD10E521E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FD6E5CDC-0173-4BD3-9E3D-7AFC290754B5}" type="pres">
      <dgm:prSet presAssocID="{C960A5B3-BBC6-44BF-99FE-D21AD10E521E}" presName="spNode" presStyleCnt="0"/>
      <dgm:spPr/>
    </dgm:pt>
    <dgm:pt modelId="{FAD1C1D4-6FCA-4210-99B3-3F8B0AC591B5}" type="pres">
      <dgm:prSet presAssocID="{CB1C8ACB-5611-4BFF-981E-12BBB43BA7BA}" presName="sibTrans" presStyleLbl="sibTrans1D1" presStyleIdx="2" presStyleCnt="5"/>
      <dgm:spPr/>
      <dgm:t>
        <a:bodyPr/>
        <a:lstStyle/>
        <a:p>
          <a:endParaRPr lang="nb-NO"/>
        </a:p>
      </dgm:t>
    </dgm:pt>
    <dgm:pt modelId="{6EBBFA1A-8249-43A8-BBA3-196569CA23EE}" type="pres">
      <dgm:prSet presAssocID="{D4FA3754-1202-43B1-BB35-6BB2FF625F0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3C8A7A9C-F086-41DC-9C37-0B39BC5C0473}" type="pres">
      <dgm:prSet presAssocID="{D4FA3754-1202-43B1-BB35-6BB2FF625F0A}" presName="spNode" presStyleCnt="0"/>
      <dgm:spPr/>
    </dgm:pt>
    <dgm:pt modelId="{4B7991B4-2638-4517-B015-1BA36DFD84E5}" type="pres">
      <dgm:prSet presAssocID="{6A41DE68-7533-486F-9B52-F9B918F4003E}" presName="sibTrans" presStyleLbl="sibTrans1D1" presStyleIdx="3" presStyleCnt="5"/>
      <dgm:spPr/>
      <dgm:t>
        <a:bodyPr/>
        <a:lstStyle/>
        <a:p>
          <a:endParaRPr lang="nb-NO"/>
        </a:p>
      </dgm:t>
    </dgm:pt>
    <dgm:pt modelId="{B6612A82-B02E-4204-897A-DEDCF31D5B33}" type="pres">
      <dgm:prSet presAssocID="{6A82FCCE-0C95-43BB-A247-22B2CEA8423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nb-NO"/>
        </a:p>
      </dgm:t>
    </dgm:pt>
    <dgm:pt modelId="{BBF0F221-F055-4D08-824C-0CE6C584D8AB}" type="pres">
      <dgm:prSet presAssocID="{6A82FCCE-0C95-43BB-A247-22B2CEA8423B}" presName="spNode" presStyleCnt="0"/>
      <dgm:spPr/>
    </dgm:pt>
    <dgm:pt modelId="{DE5BDA57-8F15-4DBC-A1AF-5BF4ADC1FBF5}" type="pres">
      <dgm:prSet presAssocID="{67A0611A-ED97-483C-88EE-D569B95BEBC8}" presName="sibTrans" presStyleLbl="sibTrans1D1" presStyleIdx="4" presStyleCnt="5"/>
      <dgm:spPr/>
      <dgm:t>
        <a:bodyPr/>
        <a:lstStyle/>
        <a:p>
          <a:endParaRPr lang="nb-NO"/>
        </a:p>
      </dgm:t>
    </dgm:pt>
  </dgm:ptLst>
  <dgm:cxnLst>
    <dgm:cxn modelId="{7F48FE21-ECAC-4756-8861-E781558C7DB8}" type="presOf" srcId="{CB1C8ACB-5611-4BFF-981E-12BBB43BA7BA}" destId="{FAD1C1D4-6FCA-4210-99B3-3F8B0AC591B5}" srcOrd="0" destOrd="0" presId="urn:microsoft.com/office/officeart/2005/8/layout/cycle6"/>
    <dgm:cxn modelId="{5E5D8126-FE73-4790-A72D-270D898F8F49}" srcId="{86C70A4A-CD42-45A0-BC97-AFEFA5D60642}" destId="{D4FA3754-1202-43B1-BB35-6BB2FF625F0A}" srcOrd="3" destOrd="0" parTransId="{35584A37-7688-48C7-AE76-773451EA5B06}" sibTransId="{6A41DE68-7533-486F-9B52-F9B918F4003E}"/>
    <dgm:cxn modelId="{DB2F337F-E9CD-4626-B4F1-FD43822557F9}" type="presOf" srcId="{88117360-F8AC-4159-923C-1086C30B465D}" destId="{B9234754-30F0-4DFA-A914-BCC203E52966}" srcOrd="0" destOrd="0" presId="urn:microsoft.com/office/officeart/2005/8/layout/cycle6"/>
    <dgm:cxn modelId="{0CF9B197-19DF-4E29-8CD6-967146B53487}" type="presOf" srcId="{C960A5B3-BBC6-44BF-99FE-D21AD10E521E}" destId="{AA5190B2-6252-496C-A02C-1BB2F9CD76DB}" srcOrd="0" destOrd="0" presId="urn:microsoft.com/office/officeart/2005/8/layout/cycle6"/>
    <dgm:cxn modelId="{FB3695A7-9032-46FE-AC57-672FA3CAF190}" srcId="{86C70A4A-CD42-45A0-BC97-AFEFA5D60642}" destId="{C960A5B3-BBC6-44BF-99FE-D21AD10E521E}" srcOrd="2" destOrd="0" parTransId="{0FA4A0A7-B0AE-4D96-A696-BCCF65493C95}" sibTransId="{CB1C8ACB-5611-4BFF-981E-12BBB43BA7BA}"/>
    <dgm:cxn modelId="{776A648A-571F-45F9-8F42-83597BC72990}" type="presOf" srcId="{D4FA3754-1202-43B1-BB35-6BB2FF625F0A}" destId="{6EBBFA1A-8249-43A8-BBA3-196569CA23EE}" srcOrd="0" destOrd="0" presId="urn:microsoft.com/office/officeart/2005/8/layout/cycle6"/>
    <dgm:cxn modelId="{B12AB199-668C-4D83-AF05-CFE1EF5B22B7}" type="presOf" srcId="{86C70A4A-CD42-45A0-BC97-AFEFA5D60642}" destId="{E67D1FD4-6E63-4F01-AC38-02973769E652}" srcOrd="0" destOrd="0" presId="urn:microsoft.com/office/officeart/2005/8/layout/cycle6"/>
    <dgm:cxn modelId="{141EE149-33A1-4C08-BA3D-4504AC096608}" type="presOf" srcId="{6A82FCCE-0C95-43BB-A247-22B2CEA8423B}" destId="{B6612A82-B02E-4204-897A-DEDCF31D5B33}" srcOrd="0" destOrd="0" presId="urn:microsoft.com/office/officeart/2005/8/layout/cycle6"/>
    <dgm:cxn modelId="{4526EF26-B726-41F5-9FA0-F140C6EA7FF4}" type="presOf" srcId="{025B2136-3046-46B8-8953-D19CCDE8F296}" destId="{DF62D334-8C1F-47F4-83E3-0A956B23F516}" srcOrd="0" destOrd="0" presId="urn:microsoft.com/office/officeart/2005/8/layout/cycle6"/>
    <dgm:cxn modelId="{3103D893-54FF-41DE-95E8-DAAD993FEA8A}" type="presOf" srcId="{6A41DE68-7533-486F-9B52-F9B918F4003E}" destId="{4B7991B4-2638-4517-B015-1BA36DFD84E5}" srcOrd="0" destOrd="0" presId="urn:microsoft.com/office/officeart/2005/8/layout/cycle6"/>
    <dgm:cxn modelId="{1E9812A6-80B1-4803-B4DA-67B2AFA67373}" type="presOf" srcId="{8C3F81CF-CE2C-40FC-B1C5-B6B2A2A00B59}" destId="{56CFEA77-D6FC-4877-8B45-34741FF9F30F}" srcOrd="0" destOrd="0" presId="urn:microsoft.com/office/officeart/2005/8/layout/cycle6"/>
    <dgm:cxn modelId="{0F94F78B-1588-4A5F-A5F9-1059644B2F5D}" type="presOf" srcId="{67A0611A-ED97-483C-88EE-D569B95BEBC8}" destId="{DE5BDA57-8F15-4DBC-A1AF-5BF4ADC1FBF5}" srcOrd="0" destOrd="0" presId="urn:microsoft.com/office/officeart/2005/8/layout/cycle6"/>
    <dgm:cxn modelId="{3FBC85B7-6ED0-4652-87F5-B9723AC26297}" srcId="{86C70A4A-CD42-45A0-BC97-AFEFA5D60642}" destId="{8C3F81CF-CE2C-40FC-B1C5-B6B2A2A00B59}" srcOrd="1" destOrd="0" parTransId="{89508ED8-E037-48D4-AD31-87683C6B59BC}" sibTransId="{025B2136-3046-46B8-8953-D19CCDE8F296}"/>
    <dgm:cxn modelId="{69E95014-274B-497C-A16E-55B55645F25C}" type="presOf" srcId="{60D3C78D-3D7B-45C2-96CD-AB612207280D}" destId="{CAF17277-2FBE-40CB-8DE2-BB7A2737D21F}" srcOrd="0" destOrd="0" presId="urn:microsoft.com/office/officeart/2005/8/layout/cycle6"/>
    <dgm:cxn modelId="{FE6F20BA-1E3E-4BC9-8408-724FFFB48A1A}" srcId="{86C70A4A-CD42-45A0-BC97-AFEFA5D60642}" destId="{6A82FCCE-0C95-43BB-A247-22B2CEA8423B}" srcOrd="4" destOrd="0" parTransId="{DE51B95E-B98A-4F5A-98FC-A2FFE4B1A134}" sibTransId="{67A0611A-ED97-483C-88EE-D569B95BEBC8}"/>
    <dgm:cxn modelId="{F9E6465D-BDEB-4798-ADBF-D1E3DD1FAA2D}" srcId="{86C70A4A-CD42-45A0-BC97-AFEFA5D60642}" destId="{60D3C78D-3D7B-45C2-96CD-AB612207280D}" srcOrd="0" destOrd="0" parTransId="{7C42F267-CE03-4AE4-9A6D-543ED11E1CBC}" sibTransId="{88117360-F8AC-4159-923C-1086C30B465D}"/>
    <dgm:cxn modelId="{5D01E35E-BC1D-4E4F-95B2-15290E9FB31D}" type="presParOf" srcId="{E67D1FD4-6E63-4F01-AC38-02973769E652}" destId="{CAF17277-2FBE-40CB-8DE2-BB7A2737D21F}" srcOrd="0" destOrd="0" presId="urn:microsoft.com/office/officeart/2005/8/layout/cycle6"/>
    <dgm:cxn modelId="{2516AC8E-27E4-44F1-B5B4-3153BE8EAD89}" type="presParOf" srcId="{E67D1FD4-6E63-4F01-AC38-02973769E652}" destId="{20AAFCC4-0750-44A9-9C44-290C045D0126}" srcOrd="1" destOrd="0" presId="urn:microsoft.com/office/officeart/2005/8/layout/cycle6"/>
    <dgm:cxn modelId="{AF87553A-F9B6-416C-A72F-934B64B15E3B}" type="presParOf" srcId="{E67D1FD4-6E63-4F01-AC38-02973769E652}" destId="{B9234754-30F0-4DFA-A914-BCC203E52966}" srcOrd="2" destOrd="0" presId="urn:microsoft.com/office/officeart/2005/8/layout/cycle6"/>
    <dgm:cxn modelId="{2355BF59-8F26-425B-993A-0D2CEC7038DB}" type="presParOf" srcId="{E67D1FD4-6E63-4F01-AC38-02973769E652}" destId="{56CFEA77-D6FC-4877-8B45-34741FF9F30F}" srcOrd="3" destOrd="0" presId="urn:microsoft.com/office/officeart/2005/8/layout/cycle6"/>
    <dgm:cxn modelId="{0BE1C4E8-4719-49DB-A04A-6FE480D728C3}" type="presParOf" srcId="{E67D1FD4-6E63-4F01-AC38-02973769E652}" destId="{0C75D73F-D2F8-460B-92BD-502A58A6D8A8}" srcOrd="4" destOrd="0" presId="urn:microsoft.com/office/officeart/2005/8/layout/cycle6"/>
    <dgm:cxn modelId="{5182C6EB-3897-4F71-9E84-DE6C4D96842E}" type="presParOf" srcId="{E67D1FD4-6E63-4F01-AC38-02973769E652}" destId="{DF62D334-8C1F-47F4-83E3-0A956B23F516}" srcOrd="5" destOrd="0" presId="urn:microsoft.com/office/officeart/2005/8/layout/cycle6"/>
    <dgm:cxn modelId="{A696CCEC-5C2B-470C-9F78-96485C0AAF51}" type="presParOf" srcId="{E67D1FD4-6E63-4F01-AC38-02973769E652}" destId="{AA5190B2-6252-496C-A02C-1BB2F9CD76DB}" srcOrd="6" destOrd="0" presId="urn:microsoft.com/office/officeart/2005/8/layout/cycle6"/>
    <dgm:cxn modelId="{A923A9FC-740B-4F46-AFC6-2A85658A3AD1}" type="presParOf" srcId="{E67D1FD4-6E63-4F01-AC38-02973769E652}" destId="{FD6E5CDC-0173-4BD3-9E3D-7AFC290754B5}" srcOrd="7" destOrd="0" presId="urn:microsoft.com/office/officeart/2005/8/layout/cycle6"/>
    <dgm:cxn modelId="{22312613-78AA-4ED1-818E-BD2DE374CEE1}" type="presParOf" srcId="{E67D1FD4-6E63-4F01-AC38-02973769E652}" destId="{FAD1C1D4-6FCA-4210-99B3-3F8B0AC591B5}" srcOrd="8" destOrd="0" presId="urn:microsoft.com/office/officeart/2005/8/layout/cycle6"/>
    <dgm:cxn modelId="{4D9E30E6-B9FA-4991-B98C-30E8F9BF08AA}" type="presParOf" srcId="{E67D1FD4-6E63-4F01-AC38-02973769E652}" destId="{6EBBFA1A-8249-43A8-BBA3-196569CA23EE}" srcOrd="9" destOrd="0" presId="urn:microsoft.com/office/officeart/2005/8/layout/cycle6"/>
    <dgm:cxn modelId="{A70F3D46-ACFB-4EEF-985B-1E0BBE1CD828}" type="presParOf" srcId="{E67D1FD4-6E63-4F01-AC38-02973769E652}" destId="{3C8A7A9C-F086-41DC-9C37-0B39BC5C0473}" srcOrd="10" destOrd="0" presId="urn:microsoft.com/office/officeart/2005/8/layout/cycle6"/>
    <dgm:cxn modelId="{80A4FAE6-7ACD-4D6C-9B92-804A57B42194}" type="presParOf" srcId="{E67D1FD4-6E63-4F01-AC38-02973769E652}" destId="{4B7991B4-2638-4517-B015-1BA36DFD84E5}" srcOrd="11" destOrd="0" presId="urn:microsoft.com/office/officeart/2005/8/layout/cycle6"/>
    <dgm:cxn modelId="{44AADE35-23F0-42C0-A1DA-84FDE0B321B4}" type="presParOf" srcId="{E67D1FD4-6E63-4F01-AC38-02973769E652}" destId="{B6612A82-B02E-4204-897A-DEDCF31D5B33}" srcOrd="12" destOrd="0" presId="urn:microsoft.com/office/officeart/2005/8/layout/cycle6"/>
    <dgm:cxn modelId="{06FBF5FD-EE2C-44CC-9755-07664B727AC1}" type="presParOf" srcId="{E67D1FD4-6E63-4F01-AC38-02973769E652}" destId="{BBF0F221-F055-4D08-824C-0CE6C584D8AB}" srcOrd="13" destOrd="0" presId="urn:microsoft.com/office/officeart/2005/8/layout/cycle6"/>
    <dgm:cxn modelId="{DDC2659D-262C-4750-A7AE-DBEC249C647B}" type="presParOf" srcId="{E67D1FD4-6E63-4F01-AC38-02973769E652}" destId="{DE5BDA57-8F15-4DBC-A1AF-5BF4ADC1FBF5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FCE82-9C23-49AE-900C-10ED976BCA51}" type="datetimeFigureOut">
              <a:rPr lang="is-IS" smtClean="0"/>
              <a:pPr/>
              <a:t>25.9.2017</a:t>
            </a:fld>
            <a:endParaRPr lang="is-I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s-I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68B6C-AF22-4D79-8B72-9148FFEA12B2}" type="slidenum">
              <a:rPr lang="is-IS" smtClean="0"/>
              <a:pPr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794443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s-I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868B6C-AF22-4D79-8B72-9148FFEA12B2}" type="slidenum">
              <a:rPr lang="is-IS" smtClean="0"/>
              <a:pPr/>
              <a:t>1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4038426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D3B430-20B6-4ACD-B93A-5A03FD9B570F}" type="slidenum">
              <a:rPr lang="is-IS" smtClean="0"/>
              <a:pPr/>
              <a:t>2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68454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868B6C-AF22-4D79-8B72-9148FFEA12B2}" type="slidenum">
              <a:rPr lang="is-IS" smtClean="0"/>
              <a:pPr/>
              <a:t>15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46108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64896" cy="576064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352928" cy="5040560"/>
          </a:xfrm>
        </p:spPr>
        <p:txBody>
          <a:bodyPr/>
          <a:lstStyle>
            <a:lvl1pPr>
              <a:defRPr sz="18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is-I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r>
              <a:rPr lang="is-IS" dirty="0"/>
              <a:t>05.09.2014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endParaRPr lang="is-I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529C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is-I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s-I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230BA03-EF5D-40B5-B13B-CAAA6784BBA4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E3D255C3-12E4-4E5D-9BB1-0ED756305CFF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A6D96065-CE56-461B-A6DE-596BEF19C997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6A00A80-0246-404C-84CB-38BF52923522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F5A5DBF-72D9-429D-8D4D-803F3FB732F7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r>
              <a:rPr lang="is-IS" dirty="0"/>
              <a:t>05.09.2014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D79FB6E-49CE-4B56-91A2-5D96B3F2BEBC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2FAE601C-C8A5-4E50-BF59-C7502097FB4B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37ABEF83-5D28-4793-A0EB-7A4517DDF2BC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B3777191-BE4E-4A70-A075-065ED66E20F6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endParaRPr lang="is-I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179512" cy="5949280"/>
          </a:xfrm>
          <a:prstGeom prst="rect">
            <a:avLst/>
          </a:prstGeom>
          <a:solidFill>
            <a:srgbClr val="0052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is-I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is-IS" dirty="0"/>
          </a:p>
        </p:txBody>
      </p:sp>
      <p:sp>
        <p:nvSpPr>
          <p:cNvPr id="21" name="Rectangle 20"/>
          <p:cNvSpPr/>
          <p:nvPr userDrawn="1"/>
        </p:nvSpPr>
        <p:spPr>
          <a:xfrm>
            <a:off x="0" y="0"/>
            <a:ext cx="179512" cy="6021288"/>
          </a:xfrm>
          <a:prstGeom prst="rect">
            <a:avLst/>
          </a:prstGeom>
          <a:gradFill>
            <a:gsLst>
              <a:gs pos="15000">
                <a:srgbClr val="00529C"/>
              </a:gs>
              <a:gs pos="38000">
                <a:srgbClr val="00529C"/>
              </a:gs>
              <a:gs pos="93000">
                <a:schemeClr val="bg1"/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s-IS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2"/>
          </p:nvPr>
        </p:nvSpPr>
        <p:spPr>
          <a:xfrm>
            <a:off x="467544" y="6304235"/>
            <a:ext cx="1259160" cy="365125"/>
          </a:xfrm>
          <a:prstGeom prst="rect">
            <a:avLst/>
          </a:prstGeom>
        </p:spPr>
        <p:txBody>
          <a:bodyPr/>
          <a:lstStyle>
            <a:lvl1pPr algn="r">
              <a:defRPr sz="1400"/>
            </a:lvl1pPr>
          </a:lstStyle>
          <a:p>
            <a:fld id="{7A0C356C-5945-47F8-93DB-5A34BD672DDA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63688" y="6304235"/>
            <a:ext cx="5472608" cy="365125"/>
          </a:xfrm>
          <a:prstGeom prst="rect">
            <a:avLst/>
          </a:prstGeom>
        </p:spPr>
        <p:txBody>
          <a:bodyPr/>
          <a:lstStyle>
            <a:lvl1pPr algn="ctr">
              <a:defRPr sz="1400"/>
            </a:lvl1pPr>
          </a:lstStyle>
          <a:p>
            <a:endParaRPr lang="is-IS" dirty="0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08304" y="6304235"/>
            <a:ext cx="576064" cy="365125"/>
          </a:xfrm>
          <a:prstGeom prst="rect">
            <a:avLst/>
          </a:prstGeom>
        </p:spPr>
        <p:txBody>
          <a:bodyPr/>
          <a:lstStyle>
            <a:lvl1pPr algn="l">
              <a:defRPr sz="1400"/>
            </a:lvl1pPr>
          </a:lstStyle>
          <a:p>
            <a:fld id="{28D37FDA-C024-49D4-93A4-0B851D291EA0}" type="slidenum">
              <a:rPr lang="is-IS" smtClean="0"/>
              <a:pPr/>
              <a:t>‹#›</a:t>
            </a:fld>
            <a:endParaRPr lang="is-IS" dirty="0"/>
          </a:p>
        </p:txBody>
      </p:sp>
      <p:pic>
        <p:nvPicPr>
          <p:cNvPr id="12" name="Picture 2" descr="C:\My Google Docs\Landspitali\My Documents\Lógó\LHS_ens_lit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56376" y="6188005"/>
            <a:ext cx="720080" cy="48135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00529C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s-I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atabank.com/" TargetMode="External"/><Relationship Id="rId2" Type="http://schemas.openxmlformats.org/officeDocument/2006/relationships/hyperlink" Target="http://www.ukmi.nhs.uk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My Google Docs\Landspitali\My Documents\_Sérstök verk\LSH glærur 2011\Ens_1_1_1_LSH_template_myn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-5556"/>
            <a:ext cx="9210676" cy="6869113"/>
          </a:xfrm>
          <a:prstGeom prst="rect">
            <a:avLst/>
          </a:prstGeom>
          <a:noFill/>
        </p:spPr>
      </p:pic>
      <p:sp>
        <p:nvSpPr>
          <p:cNvPr id="15" name="Title Placeholder 1"/>
          <p:cNvSpPr txBox="1">
            <a:spLocks/>
          </p:cNvSpPr>
          <p:nvPr/>
        </p:nvSpPr>
        <p:spPr>
          <a:xfrm>
            <a:off x="1619673" y="404664"/>
            <a:ext cx="7067128" cy="122413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cap="none" spc="0" normalizeH="0" baseline="0" noProof="0" dirty="0">
                <a:ln>
                  <a:noFill/>
                </a:ln>
                <a:solidFill>
                  <a:srgbClr val="00529C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Medicines information Centre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3600" dirty="0" err="1">
                <a:latin typeface="+mj-lt"/>
                <a:ea typeface="+mj-ea"/>
                <a:cs typeface="+mj-cs"/>
              </a:rPr>
              <a:t>Landspitali</a:t>
            </a:r>
            <a:r>
              <a:rPr lang="is-IS" sz="3600" dirty="0">
                <a:latin typeface="+mj-lt"/>
                <a:ea typeface="+mj-ea"/>
                <a:cs typeface="+mj-cs"/>
              </a:rPr>
              <a:t> </a:t>
            </a:r>
            <a:r>
              <a:rPr lang="is-IS" sz="3600" dirty="0" err="1">
                <a:latin typeface="+mj-lt"/>
                <a:ea typeface="+mj-ea"/>
                <a:cs typeface="+mj-cs"/>
              </a:rPr>
              <a:t>University</a:t>
            </a:r>
            <a:r>
              <a:rPr lang="is-IS" sz="3600" dirty="0">
                <a:latin typeface="+mj-lt"/>
                <a:ea typeface="+mj-ea"/>
                <a:cs typeface="+mj-cs"/>
              </a:rPr>
              <a:t> </a:t>
            </a:r>
            <a:r>
              <a:rPr lang="is-IS" sz="3600" dirty="0" err="1">
                <a:latin typeface="+mj-lt"/>
                <a:ea typeface="+mj-ea"/>
                <a:cs typeface="+mj-cs"/>
              </a:rPr>
              <a:t>Hospital</a:t>
            </a:r>
            <a:endParaRPr kumimoji="0" lang="is-IS" sz="3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19672" y="1774557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s-IS" dirty="0" err="1"/>
              <a:t>Elin</a:t>
            </a:r>
            <a:r>
              <a:rPr lang="is-IS" dirty="0"/>
              <a:t> Ingibjörg </a:t>
            </a:r>
            <a:r>
              <a:rPr lang="is-IS" dirty="0" err="1"/>
              <a:t>Jacobsen</a:t>
            </a:r>
            <a:r>
              <a:rPr lang="is-IS" dirty="0"/>
              <a:t>, </a:t>
            </a:r>
            <a:r>
              <a:rPr lang="is-IS" dirty="0" err="1"/>
              <a:t>pharmacist</a:t>
            </a:r>
            <a:endParaRPr lang="is-IS" dirty="0"/>
          </a:p>
          <a:p>
            <a:r>
              <a:rPr lang="is-IS" dirty="0"/>
              <a:t>September 25th 2017.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95536" y="2578894"/>
            <a:ext cx="8229600" cy="922114"/>
          </a:xfrm>
        </p:spPr>
        <p:txBody>
          <a:bodyPr>
            <a:normAutofit/>
          </a:bodyPr>
          <a:lstStyle/>
          <a:p>
            <a:r>
              <a:rPr lang="is-IS" sz="3200" dirty="0">
                <a:solidFill>
                  <a:schemeClr val="accent5">
                    <a:lumMod val="75000"/>
                  </a:schemeClr>
                </a:solidFill>
              </a:rPr>
              <a:t>A typical day at Landspitali</a:t>
            </a:r>
            <a:endParaRPr lang="en-US" sz="11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67544" y="3573016"/>
            <a:ext cx="3888432" cy="3168352"/>
          </a:xfrm>
        </p:spPr>
        <p:txBody>
          <a:bodyPr>
            <a:noAutofit/>
          </a:bodyPr>
          <a:lstStyle/>
          <a:p>
            <a:pPr lvl="0"/>
            <a:r>
              <a:rPr lang="is-IS" sz="1800" b="1" dirty="0"/>
              <a:t>600 inpatients</a:t>
            </a:r>
            <a:endParaRPr lang="en-US" sz="1800" dirty="0"/>
          </a:p>
          <a:p>
            <a:pPr lvl="0"/>
            <a:r>
              <a:rPr lang="is-IS" sz="1800" b="1" dirty="0"/>
              <a:t>1.300 day- and outpatient visits</a:t>
            </a:r>
            <a:endParaRPr lang="en-US" sz="1800" dirty="0"/>
          </a:p>
          <a:p>
            <a:pPr lvl="0"/>
            <a:r>
              <a:rPr lang="is-IS" sz="1800" b="1" dirty="0"/>
              <a:t>75 new admissions </a:t>
            </a:r>
            <a:endParaRPr lang="en-US" sz="1800" dirty="0"/>
          </a:p>
          <a:p>
            <a:pPr lvl="0"/>
            <a:r>
              <a:rPr lang="is-IS" sz="1800" b="1" dirty="0"/>
              <a:t>5.300 laboratory tests </a:t>
            </a:r>
            <a:endParaRPr lang="en-US" sz="1800" dirty="0"/>
          </a:p>
          <a:p>
            <a:pPr lvl="0"/>
            <a:r>
              <a:rPr lang="is-IS" sz="1800" b="1" dirty="0"/>
              <a:t>550 visits to physio- and occupational therapists</a:t>
            </a:r>
            <a:endParaRPr lang="en-US" sz="1800" dirty="0"/>
          </a:p>
          <a:p>
            <a:pPr lvl="0"/>
            <a:r>
              <a:rPr lang="is-IS" sz="1800" b="1" dirty="0"/>
              <a:t>300 emergency unit visits</a:t>
            </a:r>
            <a:endParaRPr lang="en-US" sz="1800" dirty="0"/>
          </a:p>
          <a:p>
            <a:pPr lvl="0"/>
            <a:r>
              <a:rPr lang="is-IS" sz="1800" b="1" dirty="0"/>
              <a:t>55 surgical procedures </a:t>
            </a:r>
            <a:endParaRPr lang="en-US" sz="1800" dirty="0"/>
          </a:p>
          <a:p>
            <a:pPr>
              <a:buClr>
                <a:schemeClr val="accent1">
                  <a:lumMod val="75000"/>
                </a:schemeClr>
              </a:buClr>
              <a:buFont typeface="Wingdings" pitchFamily="2" charset="2"/>
              <a:buChar char="q"/>
            </a:pPr>
            <a:endParaRPr lang="is-IS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4139952" y="3573016"/>
            <a:ext cx="4752528" cy="2868563"/>
          </a:xfrm>
        </p:spPr>
        <p:txBody>
          <a:bodyPr>
            <a:noAutofit/>
          </a:bodyPr>
          <a:lstStyle/>
          <a:p>
            <a:r>
              <a:rPr lang="is-IS" sz="1800" b="1" dirty="0"/>
              <a:t>9 </a:t>
            </a:r>
            <a:r>
              <a:rPr lang="is-IS" sz="1800" b="1" dirty="0" err="1"/>
              <a:t>babies</a:t>
            </a:r>
            <a:r>
              <a:rPr lang="is-IS" sz="1800" b="1" dirty="0"/>
              <a:t> </a:t>
            </a:r>
            <a:r>
              <a:rPr lang="is-IS" sz="1800" b="1" dirty="0" err="1"/>
              <a:t>born</a:t>
            </a:r>
            <a:endParaRPr lang="en-US" sz="1800" dirty="0"/>
          </a:p>
          <a:p>
            <a:pPr lvl="0"/>
            <a:r>
              <a:rPr lang="en-US" sz="1800" b="1" dirty="0"/>
              <a:t>40 visits at pediatric emergency unit </a:t>
            </a:r>
            <a:endParaRPr lang="en-US" sz="1800" dirty="0"/>
          </a:p>
          <a:p>
            <a:pPr lvl="0"/>
            <a:r>
              <a:rPr lang="is-IS" sz="1800" b="1" dirty="0"/>
              <a:t>7 cardiac catheterizations </a:t>
            </a:r>
            <a:endParaRPr lang="en-US" sz="1800" dirty="0"/>
          </a:p>
          <a:p>
            <a:pPr lvl="0"/>
            <a:r>
              <a:rPr lang="is-IS" sz="1800" b="1" dirty="0"/>
              <a:t>30 patients in </a:t>
            </a:r>
            <a:r>
              <a:rPr lang="is-IS" sz="1800" b="1" dirty="0" err="1"/>
              <a:t>dialysis</a:t>
            </a:r>
            <a:endParaRPr lang="is-IS" sz="1800" b="1" dirty="0"/>
          </a:p>
          <a:p>
            <a:r>
              <a:rPr lang="is-IS" sz="1800" b="1" dirty="0"/>
              <a:t>140 </a:t>
            </a:r>
            <a:r>
              <a:rPr lang="is-IS" sz="1800" b="1" dirty="0" err="1"/>
              <a:t>outpatient</a:t>
            </a:r>
            <a:r>
              <a:rPr lang="is-IS" sz="1800" b="1" dirty="0"/>
              <a:t> mental </a:t>
            </a:r>
            <a:r>
              <a:rPr lang="is-IS" sz="1800" b="1" dirty="0" err="1"/>
              <a:t>health</a:t>
            </a:r>
            <a:r>
              <a:rPr lang="is-IS" sz="1800" b="1" dirty="0"/>
              <a:t> </a:t>
            </a:r>
            <a:r>
              <a:rPr lang="is-IS" sz="1800" b="1" dirty="0" err="1"/>
              <a:t>visits</a:t>
            </a:r>
            <a:endParaRPr lang="en-US" sz="1800" dirty="0"/>
          </a:p>
          <a:p>
            <a:pPr lvl="0"/>
            <a:r>
              <a:rPr lang="is-IS" sz="1800" b="1" dirty="0"/>
              <a:t>11 patients in intensive-care units</a:t>
            </a:r>
            <a:endParaRPr lang="en-US" sz="1800" dirty="0"/>
          </a:p>
          <a:p>
            <a:pPr lvl="0"/>
            <a:r>
              <a:rPr lang="is-IS" sz="1800" b="1" dirty="0"/>
              <a:t>3.700  employees at work</a:t>
            </a:r>
            <a:endParaRPr lang="en-US" sz="1800" dirty="0"/>
          </a:p>
          <a:p>
            <a:pPr lvl="0"/>
            <a:r>
              <a:rPr lang="is-IS" sz="1800" b="1" dirty="0"/>
              <a:t>2 tons of waste </a:t>
            </a:r>
            <a:endParaRPr lang="en-US" sz="1800" dirty="0"/>
          </a:p>
        </p:txBody>
      </p:sp>
      <p:pic>
        <p:nvPicPr>
          <p:cNvPr id="9" name="Picture 2" descr="C:\My Google Docs\Landspitali\My Documents\My Pictures\Byggingar 2012 - JBH\Landspítali Hringbraut júlí 2012\low-resIMG_40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55580"/>
            <a:ext cx="3312368" cy="22093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323528" y="548803"/>
          <a:ext cx="8351837" cy="5040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244996" y="2465601"/>
            <a:ext cx="25099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s-IS" sz="4000" b="1" dirty="0">
                <a:solidFill>
                  <a:srgbClr val="002060"/>
                </a:solidFill>
              </a:rPr>
              <a:t>Hospital Pharmacy</a:t>
            </a:r>
          </a:p>
        </p:txBody>
      </p:sp>
    </p:spTree>
    <p:extLst>
      <p:ext uri="{BB962C8B-B14F-4D97-AF65-F5344CB8AC3E}">
        <p14:creationId xmlns:p14="http://schemas.microsoft.com/office/powerpoint/2010/main" val="3694043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s-IS" sz="3600" b="1" dirty="0" err="1"/>
              <a:t>Medicines</a:t>
            </a:r>
            <a:r>
              <a:rPr lang="is-IS" sz="3600" b="1" dirty="0"/>
              <a:t> </a:t>
            </a:r>
            <a:r>
              <a:rPr lang="is-IS" sz="3600" b="1" dirty="0" err="1"/>
              <a:t>information</a:t>
            </a:r>
            <a:r>
              <a:rPr lang="is-IS" sz="3600" b="1" dirty="0"/>
              <a:t> </a:t>
            </a:r>
            <a:r>
              <a:rPr lang="is-IS" sz="3600" b="1" dirty="0" err="1"/>
              <a:t>centre</a:t>
            </a:r>
            <a:endParaRPr lang="en-US" sz="3600" b="1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s-IS" sz="2400" dirty="0"/>
              <a:t>The service was formally introduced in february 2010 but had been in development since 2007.</a:t>
            </a:r>
          </a:p>
          <a:p>
            <a:r>
              <a:rPr lang="is-IS" sz="2400" dirty="0"/>
              <a:t>Grants from the Ministry of Welfare, Landspitali quality fund and the Icelandic Pharmaceutical Associatiion</a:t>
            </a:r>
          </a:p>
          <a:p>
            <a:r>
              <a:rPr lang="is-IS" sz="2400" dirty="0"/>
              <a:t>UKMi medicines information </a:t>
            </a:r>
            <a:r>
              <a:rPr lang="is-IS" sz="2400" dirty="0">
                <a:hlinkClick r:id="rId2"/>
              </a:rPr>
              <a:t>www.ukmi.nhs.uk</a:t>
            </a:r>
            <a:endParaRPr lang="is-IS" sz="2400" dirty="0"/>
          </a:p>
          <a:p>
            <a:r>
              <a:rPr lang="is-IS" sz="2400" dirty="0"/>
              <a:t>Enquiry answering guidelines used to produce SOPs for Landspitali</a:t>
            </a:r>
          </a:p>
          <a:p>
            <a:r>
              <a:rPr lang="is-IS" sz="2400" dirty="0"/>
              <a:t>MiDatabank </a:t>
            </a:r>
            <a:r>
              <a:rPr lang="is-IS" sz="2400" dirty="0">
                <a:hlinkClick r:id="rId3"/>
              </a:rPr>
              <a:t>www.midatabank.com</a:t>
            </a:r>
            <a:endParaRPr lang="is-IS" sz="2400" dirty="0"/>
          </a:p>
          <a:p>
            <a:r>
              <a:rPr lang="is-IS" sz="2400" dirty="0"/>
              <a:t>Training using the UKMi training Medicines learning portal and MiCAL (computer assisted learning)</a:t>
            </a:r>
          </a:p>
          <a:p>
            <a:r>
              <a:rPr lang="is-IS" sz="2400" dirty="0"/>
              <a:t>Formal training of clinical pharmacists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230BA03-EF5D-40B5-B13B-CAAA6784BBA4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8D37FDA-C024-49D4-93A4-0B851D291EA0}" type="slidenum">
              <a:rPr lang="is-IS" smtClean="0"/>
              <a:pPr/>
              <a:t>4</a:t>
            </a:fld>
            <a:endParaRPr lang="is-I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is-IS" altLang="is-IS" sz="3200" b="1" dirty="0" err="1"/>
              <a:t>Medicines</a:t>
            </a:r>
            <a:r>
              <a:rPr lang="is-IS" altLang="is-IS" sz="3200" b="1" dirty="0"/>
              <a:t> </a:t>
            </a:r>
            <a:r>
              <a:rPr lang="is-IS" altLang="is-IS" sz="3200" b="1" dirty="0" err="1"/>
              <a:t>information</a:t>
            </a:r>
            <a:r>
              <a:rPr lang="is-IS" altLang="is-IS" sz="3200" b="1" dirty="0"/>
              <a:t> </a:t>
            </a:r>
            <a:r>
              <a:rPr lang="is-IS" altLang="is-IS" sz="3200" b="1" dirty="0" err="1"/>
              <a:t>service</a:t>
            </a:r>
            <a:endParaRPr lang="en-GB" altLang="is-IS" sz="3200" b="1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da-DK" altLang="is-IS" sz="2800" dirty="0"/>
              <a:t>Background information</a:t>
            </a:r>
          </a:p>
          <a:p>
            <a:pPr eaLnBrk="1" hangingPunct="1">
              <a:buNone/>
            </a:pPr>
            <a:endParaRPr lang="da-DK" altLang="is-IS" sz="2800" dirty="0"/>
          </a:p>
          <a:p>
            <a:r>
              <a:rPr lang="da-DK" altLang="is-IS" sz="2800" dirty="0"/>
              <a:t>Search strategies</a:t>
            </a:r>
          </a:p>
          <a:p>
            <a:pPr>
              <a:buNone/>
            </a:pPr>
            <a:endParaRPr lang="da-DK" altLang="is-IS" sz="2800" dirty="0"/>
          </a:p>
          <a:p>
            <a:r>
              <a:rPr lang="da-DK" altLang="is-IS" sz="2800" dirty="0"/>
              <a:t>Answering guidelines</a:t>
            </a:r>
          </a:p>
          <a:p>
            <a:pPr eaLnBrk="1" hangingPunct="1"/>
            <a:endParaRPr lang="da-DK" altLang="is-IS" sz="2800" dirty="0"/>
          </a:p>
          <a:p>
            <a:pPr eaLnBrk="1" hangingPunct="1"/>
            <a:r>
              <a:rPr lang="da-DK" altLang="is-IS" sz="2800" dirty="0"/>
              <a:t>Essential resource list</a:t>
            </a:r>
          </a:p>
          <a:p>
            <a:pPr eaLnBrk="1" hangingPunct="1"/>
            <a:endParaRPr lang="da-DK" altLang="is-IS" sz="2800" dirty="0"/>
          </a:p>
          <a:p>
            <a:pPr eaLnBrk="1" hangingPunct="1"/>
            <a:r>
              <a:rPr lang="da-DK" altLang="is-IS" sz="2800" dirty="0"/>
              <a:t>MiDatabank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da-DK" altLang="is-IS" sz="2800" dirty="0"/>
          </a:p>
          <a:p>
            <a:pPr eaLnBrk="1" hangingPunct="1"/>
            <a:r>
              <a:rPr lang="da-DK" altLang="is-IS" sz="2800" dirty="0"/>
              <a:t>Training program</a:t>
            </a:r>
          </a:p>
          <a:p>
            <a:pPr eaLnBrk="1" hangingPunct="1"/>
            <a:endParaRPr lang="en-GB" altLang="is-IS" dirty="0"/>
          </a:p>
        </p:txBody>
      </p:sp>
    </p:spTree>
    <p:extLst>
      <p:ext uri="{BB962C8B-B14F-4D97-AF65-F5344CB8AC3E}">
        <p14:creationId xmlns:p14="http://schemas.microsoft.com/office/powerpoint/2010/main" val="4021803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8D37FDA-C024-49D4-93A4-0B851D291EA0}" type="slidenum">
              <a:rPr lang="is-IS" smtClean="0"/>
              <a:pPr/>
              <a:t>6</a:t>
            </a:fld>
            <a:endParaRPr lang="is-I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324"/>
            <a:ext cx="9144000" cy="6819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8D37FDA-C024-49D4-93A4-0B851D291EA0}" type="slidenum">
              <a:rPr lang="is-IS" smtClean="0"/>
              <a:pPr/>
              <a:t>7</a:t>
            </a:fld>
            <a:endParaRPr lang="is-I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941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s-IS" sz="3600" b="1" dirty="0" err="1"/>
              <a:t>Clinical</a:t>
            </a:r>
            <a:r>
              <a:rPr lang="is-IS" sz="3600" b="1" dirty="0"/>
              <a:t> </a:t>
            </a:r>
            <a:r>
              <a:rPr lang="is-IS" sz="3600" b="1" dirty="0" err="1"/>
              <a:t>unit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is-IS" sz="3200" b="1" dirty="0"/>
          </a:p>
          <a:p>
            <a:r>
              <a:rPr lang="is-IS" sz="3200" dirty="0"/>
              <a:t>12 clinical pharmacists</a:t>
            </a:r>
          </a:p>
          <a:p>
            <a:r>
              <a:rPr lang="is-IS" sz="3200" dirty="0"/>
              <a:t>Rotating </a:t>
            </a:r>
            <a:r>
              <a:rPr lang="is-IS" sz="3200" dirty="0" err="1"/>
              <a:t>into</a:t>
            </a:r>
            <a:r>
              <a:rPr lang="is-IS" sz="3200" dirty="0"/>
              <a:t> </a:t>
            </a:r>
            <a:r>
              <a:rPr lang="is-IS" sz="3200" dirty="0" err="1"/>
              <a:t>medicines</a:t>
            </a:r>
            <a:r>
              <a:rPr lang="is-IS" sz="3200" dirty="0"/>
              <a:t> </a:t>
            </a:r>
            <a:r>
              <a:rPr lang="is-IS" sz="3200" dirty="0" err="1"/>
              <a:t>information</a:t>
            </a:r>
            <a:endParaRPr lang="is-IS" sz="3200" dirty="0"/>
          </a:p>
          <a:p>
            <a:r>
              <a:rPr lang="is-IS" sz="3200" dirty="0"/>
              <a:t>Medicines information is also part of the clinical work, supporting pharmacists on wards </a:t>
            </a:r>
          </a:p>
          <a:p>
            <a:r>
              <a:rPr lang="is-IS" sz="3200" dirty="0"/>
              <a:t>Poison centre</a:t>
            </a:r>
          </a:p>
          <a:p>
            <a:r>
              <a:rPr lang="is-IS" sz="3200"/>
              <a:t>Pharmacovigilance - IMA</a:t>
            </a:r>
            <a:endParaRPr lang="is-IS" sz="3200" dirty="0"/>
          </a:p>
          <a:p>
            <a:r>
              <a:rPr lang="is-IS" sz="3200" dirty="0"/>
              <a:t>Drugs and therapeutics committee</a:t>
            </a:r>
          </a:p>
          <a:p>
            <a:endParaRPr lang="en-US" sz="32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Column in the Icelandi Medical Journal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4073" y="1344947"/>
            <a:ext cx="8351837" cy="4451052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</p:spTree>
    <p:extLst>
      <p:ext uri="{BB962C8B-B14F-4D97-AF65-F5344CB8AC3E}">
        <p14:creationId xmlns:p14="http://schemas.microsoft.com/office/powerpoint/2010/main" val="2763660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sz="2400" dirty="0"/>
              <a:t>A patient with a high-risk pregnancy experiencing allergic reactions to enoxaparin, what are the options?</a:t>
            </a:r>
          </a:p>
          <a:p>
            <a:r>
              <a:rPr lang="is-IS" sz="2400" dirty="0"/>
              <a:t>Sulfa-allergy; is it safe to give furosemid?</a:t>
            </a:r>
          </a:p>
          <a:p>
            <a:r>
              <a:rPr lang="is-IS" sz="2400" dirty="0"/>
              <a:t>Is olanzapin safe in pregnancy?</a:t>
            </a:r>
          </a:p>
          <a:p>
            <a:r>
              <a:rPr lang="is-IS" sz="2400" dirty="0"/>
              <a:t>A patient with severe neutropenia due to clozapin, what are the options? </a:t>
            </a:r>
          </a:p>
          <a:p>
            <a:r>
              <a:rPr lang="is-IS" sz="2400" dirty="0"/>
              <a:t>Evaluate the causality that kidney damage leading to death was due to atorvastatin interaction with amiodarone.</a:t>
            </a:r>
          </a:p>
          <a:p>
            <a:r>
              <a:rPr lang="is-IS" sz="2400" dirty="0"/>
              <a:t>Clopidogrel allergy, what are the options?</a:t>
            </a:r>
          </a:p>
          <a:p>
            <a:pPr marL="0" indent="0">
              <a:buNone/>
            </a:pPr>
            <a:endParaRPr lang="is-IS" dirty="0"/>
          </a:p>
          <a:p>
            <a:endParaRPr lang="is-IS" dirty="0"/>
          </a:p>
          <a:p>
            <a:endParaRPr lang="is-I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</p:spTree>
    <p:extLst>
      <p:ext uri="{BB962C8B-B14F-4D97-AF65-F5344CB8AC3E}">
        <p14:creationId xmlns:p14="http://schemas.microsoft.com/office/powerpoint/2010/main" val="3421387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Recently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A young woman born 1982 is very ill in the intensive ward.</a:t>
            </a:r>
          </a:p>
          <a:p>
            <a:r>
              <a:rPr lang="en-US" sz="2400" dirty="0"/>
              <a:t>She has </a:t>
            </a:r>
            <a:r>
              <a:rPr lang="en-US" sz="2400" dirty="0" err="1"/>
              <a:t>Garnder’s</a:t>
            </a:r>
            <a:r>
              <a:rPr lang="en-US" sz="2400" dirty="0"/>
              <a:t> disease and has received treatment with </a:t>
            </a:r>
            <a:r>
              <a:rPr lang="en-US" sz="2400" dirty="0" err="1"/>
              <a:t>sutinib</a:t>
            </a:r>
            <a:r>
              <a:rPr lang="en-US" sz="2400" dirty="0"/>
              <a:t>.</a:t>
            </a:r>
          </a:p>
          <a:p>
            <a:r>
              <a:rPr lang="en-US" sz="2400" dirty="0"/>
              <a:t>She has now been diagnosed with sepsis and has multiple lesions on her skin.</a:t>
            </a:r>
          </a:p>
          <a:p>
            <a:r>
              <a:rPr lang="en-US" sz="2400" dirty="0"/>
              <a:t>Can any of her symptoms be adverse effects of </a:t>
            </a:r>
            <a:r>
              <a:rPr lang="en-US" sz="2400" dirty="0" err="1"/>
              <a:t>sutinib</a:t>
            </a:r>
            <a:r>
              <a:rPr lang="en-US" sz="2400" dirty="0"/>
              <a:t> and not sepsis.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Evaluation of interactions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0" y="1196975"/>
            <a:ext cx="6955903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0040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Requests from nurses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s-IS" sz="2800" dirty="0"/>
              <a:t>Dilution and administration of i.v. medication</a:t>
            </a:r>
          </a:p>
          <a:p>
            <a:r>
              <a:rPr lang="is-IS" sz="2800" dirty="0"/>
              <a:t>Administration of multiple i.v. medications centrally and periferally</a:t>
            </a:r>
          </a:p>
          <a:p>
            <a:r>
              <a:rPr lang="is-IS" sz="2800" dirty="0"/>
              <a:t>Review of a patient´s medications for enteral feeding tubes</a:t>
            </a:r>
          </a:p>
          <a:p>
            <a:r>
              <a:rPr lang="is-IS" sz="2800" dirty="0"/>
              <a:t>Crushing of tablets</a:t>
            </a:r>
          </a:p>
          <a:p>
            <a:pPr marL="0" indent="0">
              <a:buNone/>
            </a:pPr>
            <a:endParaRPr lang="is-IS" dirty="0"/>
          </a:p>
          <a:p>
            <a:endParaRPr lang="is-I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</p:spTree>
    <p:extLst>
      <p:ext uri="{BB962C8B-B14F-4D97-AF65-F5344CB8AC3E}">
        <p14:creationId xmlns:p14="http://schemas.microsoft.com/office/powerpoint/2010/main" val="41491098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s-IS" sz="2800" dirty="0"/>
              <a:t>Time and resources to have a pharmacist totally dedicated in the work – recently resolved</a:t>
            </a:r>
          </a:p>
          <a:p>
            <a:r>
              <a:rPr lang="is-IS" sz="2800" dirty="0"/>
              <a:t>Documentation is suffering due to lack of pharmacists and a growing demand of pharmacists‘ services on the wards.</a:t>
            </a:r>
          </a:p>
          <a:p>
            <a:r>
              <a:rPr lang="is-IS" sz="2800" dirty="0"/>
              <a:t>Pharmacists are documenting everyting into the patient‘s chart so documentation in MiDatabank i suffering.</a:t>
            </a:r>
          </a:p>
          <a:p>
            <a:r>
              <a:rPr lang="is-IS" sz="2800" dirty="0"/>
              <a:t>Quality assurance, both internal and external</a:t>
            </a:r>
          </a:p>
          <a:p>
            <a:pPr marL="0" indent="0">
              <a:buNone/>
            </a:pPr>
            <a:endParaRPr lang="is-I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</p:spTree>
    <p:extLst>
      <p:ext uri="{BB962C8B-B14F-4D97-AF65-F5344CB8AC3E}">
        <p14:creationId xmlns:p14="http://schemas.microsoft.com/office/powerpoint/2010/main" val="871147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My Google Docs\Landspitali\My Documents\My Pictures\Byggingar 2012 - JBH\Landspítali Hringbraut júlí 2012\IMG_4087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243256" y="1580795"/>
            <a:ext cx="6657488" cy="4440493"/>
          </a:xfrm>
          <a:prstGeom prst="rect">
            <a:avLst/>
          </a:prstGeom>
          <a:noFill/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" y="116632"/>
            <a:ext cx="914400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s-IS" sz="44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Landspítali Hringbraut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/>
              <a:t>Iceland today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  <p:pic>
        <p:nvPicPr>
          <p:cNvPr id="6146" name="Picture 2" descr="http://img.visir.is/apps/pbcsi.dll/storyimage/XZ/20140702/VIDSKIPTI/140709720/AR/0/AR-140709720.jpg?NoBorder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590465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204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230BA03-EF5D-40B5-B13B-CAAA6784BBA4}" type="datetime1">
              <a:rPr lang="is-IS" smtClean="0"/>
              <a:pPr/>
              <a:t>25.9.2017</a:t>
            </a:fld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8D37FDA-C024-49D4-93A4-0B851D291EA0}" type="slidenum">
              <a:rPr lang="is-IS" smtClean="0"/>
              <a:pPr/>
              <a:t>17</a:t>
            </a:fld>
            <a:endParaRPr lang="is-IS" dirty="0"/>
          </a:p>
        </p:txBody>
      </p:sp>
      <p:pic>
        <p:nvPicPr>
          <p:cNvPr id="9218" name="Picture 2" descr="https://encrypted-tbn3.gstatic.com/images?q=tbn:ANd9GcRi5cOqoD-CvSS8BRrxhltkOkKR5UPUwe9f8WKfc87fwVPCwCHZ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1772816"/>
            <a:ext cx="705678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912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/>
              <a:t>Thank you!</a:t>
            </a:r>
            <a:endParaRPr lang="is-I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is-IS"/>
              <a:t>05.09.2014</a:t>
            </a:r>
            <a:endParaRPr lang="is-I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is-I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endParaRPr lang="is-IS" dirty="0"/>
          </a:p>
        </p:txBody>
      </p:sp>
      <p:pic>
        <p:nvPicPr>
          <p:cNvPr id="4098" name="Picture 2" descr="https://scontent-a-ams.xx.fbcdn.net/hphotos-xpf1/t1.0-9/983779_936983699649428_3560116859039296438_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081" y="1196975"/>
            <a:ext cx="7572301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549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6455</TotalTime>
  <Words>462</Words>
  <Application>Microsoft Office PowerPoint</Application>
  <PresentationFormat>Skjermfremvisning (4:3)</PresentationFormat>
  <Paragraphs>103</Paragraphs>
  <Slides>18</Slides>
  <Notes>3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18</vt:i4>
      </vt:variant>
    </vt:vector>
  </HeadingPairs>
  <TitlesOfParts>
    <vt:vector size="23" baseType="lpstr">
      <vt:lpstr>Aharoni</vt:lpstr>
      <vt:lpstr>Arial</vt:lpstr>
      <vt:lpstr>Calibri</vt:lpstr>
      <vt:lpstr>Wingdings</vt:lpstr>
      <vt:lpstr>Office Theme</vt:lpstr>
      <vt:lpstr>PowerPoint-presentasjon</vt:lpstr>
      <vt:lpstr>A typical day at Landspitali</vt:lpstr>
      <vt:lpstr>PowerPoint-presentasjon</vt:lpstr>
      <vt:lpstr>Medicines information centre</vt:lpstr>
      <vt:lpstr>Medicines information service</vt:lpstr>
      <vt:lpstr>PowerPoint-presentasjon</vt:lpstr>
      <vt:lpstr>PowerPoint-presentasjon</vt:lpstr>
      <vt:lpstr>Clinical unit</vt:lpstr>
      <vt:lpstr>Column in the Icelandi Medical Journal</vt:lpstr>
      <vt:lpstr>Questions</vt:lpstr>
      <vt:lpstr>Recently</vt:lpstr>
      <vt:lpstr>Evaluation of interactions</vt:lpstr>
      <vt:lpstr>Requests from nurses</vt:lpstr>
      <vt:lpstr>Problems</vt:lpstr>
      <vt:lpstr>PowerPoint-presentasjon</vt:lpstr>
      <vt:lpstr>Iceland today</vt:lpstr>
      <vt:lpstr>PowerPoint-presentasjon</vt:lpstr>
      <vt:lpstr>Thank you!</vt:lpstr>
    </vt:vector>
  </TitlesOfParts>
  <Company>LSH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arnic</dc:creator>
  <cp:lastModifiedBy>Harald Christian Langaas</cp:lastModifiedBy>
  <cp:revision>382</cp:revision>
  <dcterms:created xsi:type="dcterms:W3CDTF">2010-09-21T12:02:48Z</dcterms:created>
  <dcterms:modified xsi:type="dcterms:W3CDTF">2017-09-25T07:49:41Z</dcterms:modified>
</cp:coreProperties>
</file>