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nledende slides" id="{395B0338-1AFF-E64A-9C02-451E78A80758}">
          <p14:sldIdLst>
            <p14:sldId id="256"/>
          </p14:sldIdLst>
        </p14:section>
        <p14:section name="Innholdssider" id="{39A92DE0-74BC-C545-8CC7-BB32F692566E}">
          <p14:sldIdLst>
            <p14:sldId id="258"/>
            <p14:sldId id="261"/>
            <p14:sldId id="260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  <p14:section name="Ny seksjon" id="{A94F86E9-96AC-D84A-8A1F-EFAD833E66EA}">
          <p14:sldIdLst/>
        </p14:section>
        <p14:section name="Avrunding" id="{480B7F0E-FEEC-F444-A8DF-EE9D71DCB1C5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87"/>
    <a:srgbClr val="FFA300"/>
    <a:srgbClr val="A5CBEB"/>
    <a:srgbClr val="FDE7CA"/>
    <a:srgbClr val="D9D3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1419"/>
  </p:normalViewPr>
  <p:slideViewPr>
    <p:cSldViewPr snapToGrid="0" snapToObjects="1">
      <p:cViewPr>
        <p:scale>
          <a:sx n="88" d="100"/>
          <a:sy n="88" d="100"/>
        </p:scale>
        <p:origin x="-1267" y="2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ihelse.net\hjem\BGO-J\jaaj\DATA\&#197;rsrapport2016\Kopi%20av%202016%20Spm_Biv_Tot_Mil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ihelse.net\organisasjon\HVNHBEMSDLKB\RELIS%20Vest_Seksjon%20for%20klinisk%20farmakologi\RELIS%20Vest\Arkiv\&#197;rsrapport%20og%20styringsparameter\&#197;rsrapport\&#197;rsrapport%202016\&#197;rsrapport2016\Kopi%20av%202016%20Spm_Biv_Tot_Mil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ihelse.net\organisasjon\HVNHBEMSDLKB\RELIS%20Vest_Seksjon%20for%20klinisk%20farmakologi\RELIS%20Vest\Arkiv\&#197;rsrapport%20og%20styringsparameter\&#197;rsrapport\&#197;rsrapport%202016\&#197;rsrapport2016\Bok1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k3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nb-NO" sz="1400" dirty="0" err="1" smtClean="0"/>
              <a:t>Number</a:t>
            </a:r>
            <a:r>
              <a:rPr lang="nb-NO" sz="1400" dirty="0" smtClean="0"/>
              <a:t> </a:t>
            </a:r>
            <a:r>
              <a:rPr lang="nb-NO" sz="1400" dirty="0" err="1" smtClean="0"/>
              <a:t>of</a:t>
            </a:r>
            <a:r>
              <a:rPr lang="nb-NO" sz="1400" baseline="0" dirty="0" smtClean="0"/>
              <a:t> questions</a:t>
            </a:r>
            <a:r>
              <a:rPr lang="nb-NO" sz="1400" dirty="0" smtClean="0"/>
              <a:t> in total (</a:t>
            </a:r>
            <a:r>
              <a:rPr lang="nb-NO" sz="1400" dirty="0" err="1" smtClean="0"/>
              <a:t>left</a:t>
            </a:r>
            <a:r>
              <a:rPr lang="nb-NO" sz="1400" dirty="0" smtClean="0"/>
              <a:t>)</a:t>
            </a:r>
            <a:endParaRPr lang="nb-NO" sz="1400" dirty="0"/>
          </a:p>
          <a:p>
            <a:pPr>
              <a:defRPr/>
            </a:pPr>
            <a:r>
              <a:rPr lang="nb-NO" sz="1400" dirty="0" smtClean="0"/>
              <a:t>and </a:t>
            </a:r>
            <a:r>
              <a:rPr lang="nb-NO" sz="1400" dirty="0"/>
              <a:t>per million </a:t>
            </a:r>
            <a:r>
              <a:rPr lang="nb-NO" sz="1400" dirty="0" err="1" smtClean="0"/>
              <a:t>inhabitants</a:t>
            </a:r>
            <a:r>
              <a:rPr lang="nb-NO" sz="1400" dirty="0" smtClean="0"/>
              <a:t> (right) </a:t>
            </a:r>
            <a:r>
              <a:rPr lang="nb-NO" sz="1400" dirty="0"/>
              <a:t>per </a:t>
            </a:r>
            <a:r>
              <a:rPr lang="nb-NO" sz="1400" dirty="0" err="1" smtClean="0"/>
              <a:t>year</a:t>
            </a:r>
            <a:endParaRPr lang="nb-NO" sz="1400" dirty="0"/>
          </a:p>
        </c:rich>
      </c:tx>
      <c:layout>
        <c:manualLayout>
          <c:xMode val="edge"/>
          <c:yMode val="edge"/>
          <c:x val="0.18703148783518048"/>
          <c:y val="7.29479327904524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422374710998116E-2"/>
          <c:y val="0.2612701617426027"/>
          <c:w val="0.84309229898398563"/>
          <c:h val="0.56631702287214059"/>
        </c:manualLayout>
      </c:layout>
      <c:lineChart>
        <c:grouping val="standard"/>
        <c:varyColors val="0"/>
        <c:ser>
          <c:idx val="0"/>
          <c:order val="0"/>
          <c:tx>
            <c:strRef>
              <c:f>'R:\Statistikk\Webmaster\[RELISstat.xls]Begge deler alle senter'!$H$2</c:f>
              <c:strCache>
                <c:ptCount val="1"/>
                <c:pt idx="0">
                  <c:v>Totalt</c:v>
                </c:pt>
              </c:strCache>
            </c:strRef>
          </c:tx>
          <c:marker>
            <c:symbol val="none"/>
          </c:marker>
          <c:cat>
            <c:numRef>
              <c:f>'R:\Statistikk\Webmaster\[RELISstat.xls]Begge deler alle senter'!$A$3:$A$24</c:f>
              <c:numCache>
                <c:formatCode>General</c:formatCode>
                <c:ptCount val="22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</c:numCache>
            </c:numRef>
          </c:cat>
          <c:val>
            <c:numRef>
              <c:f>'R:\Statistikk\Webmaster\[RELISstat.xls]Begge deler alle senter'!$H$3:$H$24</c:f>
              <c:numCache>
                <c:formatCode>General</c:formatCode>
                <c:ptCount val="22"/>
                <c:pt idx="0">
                  <c:v>396</c:v>
                </c:pt>
                <c:pt idx="1">
                  <c:v>556</c:v>
                </c:pt>
                <c:pt idx="2">
                  <c:v>516</c:v>
                </c:pt>
                <c:pt idx="3">
                  <c:v>884</c:v>
                </c:pt>
                <c:pt idx="4">
                  <c:v>966</c:v>
                </c:pt>
                <c:pt idx="5">
                  <c:v>901</c:v>
                </c:pt>
                <c:pt idx="6">
                  <c:v>992</c:v>
                </c:pt>
                <c:pt idx="7">
                  <c:v>1158</c:v>
                </c:pt>
                <c:pt idx="8">
                  <c:v>1267</c:v>
                </c:pt>
                <c:pt idx="9">
                  <c:v>1419</c:v>
                </c:pt>
                <c:pt idx="10">
                  <c:v>1876</c:v>
                </c:pt>
                <c:pt idx="11">
                  <c:v>2089</c:v>
                </c:pt>
                <c:pt idx="12">
                  <c:v>2419</c:v>
                </c:pt>
                <c:pt idx="13">
                  <c:v>2344</c:v>
                </c:pt>
                <c:pt idx="14">
                  <c:v>2409</c:v>
                </c:pt>
                <c:pt idx="15">
                  <c:v>2420</c:v>
                </c:pt>
                <c:pt idx="16">
                  <c:v>2565</c:v>
                </c:pt>
                <c:pt idx="17">
                  <c:v>2586</c:v>
                </c:pt>
                <c:pt idx="18">
                  <c:v>2877</c:v>
                </c:pt>
                <c:pt idx="19">
                  <c:v>3070</c:v>
                </c:pt>
                <c:pt idx="20">
                  <c:v>3267</c:v>
                </c:pt>
                <c:pt idx="21">
                  <c:v>3460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603264"/>
        <c:axId val="86604800"/>
      </c:lineChart>
      <c:lineChart>
        <c:grouping val="standard"/>
        <c:varyColors val="0"/>
        <c:ser>
          <c:idx val="7"/>
          <c:order val="1"/>
          <c:tx>
            <c:strRef>
              <c:f>'R:\Statistikk\Webmaster\[RELISstat.xls]Begge deler alle senter'!$H$52</c:f>
              <c:strCache>
                <c:ptCount val="1"/>
                <c:pt idx="0">
                  <c:v>Landssnitt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val>
            <c:numRef>
              <c:f>'R:\Statistikk\Webmaster\[RELISstat.xls]Begge deler alle senter'!$H$53:$H$74</c:f>
              <c:numCache>
                <c:formatCode>General</c:formatCode>
                <c:ptCount val="22"/>
                <c:pt idx="0">
                  <c:v>88.422522109538093</c:v>
                </c:pt>
                <c:pt idx="1">
                  <c:v>124.14879366894742</c:v>
                </c:pt>
                <c:pt idx="2">
                  <c:v>115.21722577909509</c:v>
                </c:pt>
                <c:pt idx="3">
                  <c:v>197.38765036573653</c:v>
                </c:pt>
                <c:pt idx="4">
                  <c:v>215.69736453993383</c:v>
                </c:pt>
                <c:pt idx="5">
                  <c:v>201.18356671892377</c:v>
                </c:pt>
                <c:pt idx="6">
                  <c:v>220.27625128901576</c:v>
                </c:pt>
                <c:pt idx="7">
                  <c:v>255.96443553210761</c:v>
                </c:pt>
                <c:pt idx="8">
                  <c:v>278.32378348123081</c:v>
                </c:pt>
                <c:pt idx="9">
                  <c:v>309.99745054950819</c:v>
                </c:pt>
                <c:pt idx="10">
                  <c:v>407.26273634969715</c:v>
                </c:pt>
                <c:pt idx="11">
                  <c:v>450.19426884808667</c:v>
                </c:pt>
                <c:pt idx="12">
                  <c:v>516.7551281377547</c:v>
                </c:pt>
                <c:pt idx="13">
                  <c:v>494.81008813065853</c:v>
                </c:pt>
                <c:pt idx="14">
                  <c:v>501.95322104361264</c:v>
                </c:pt>
                <c:pt idx="15">
                  <c:v>498.12698080090996</c:v>
                </c:pt>
                <c:pt idx="16">
                  <c:v>521.3091464858378</c:v>
                </c:pt>
                <c:pt idx="17">
                  <c:v>518.66574940782652</c:v>
                </c:pt>
                <c:pt idx="18">
                  <c:v>571.04441582275354</c:v>
                </c:pt>
                <c:pt idx="19">
                  <c:v>600.89378546643457</c:v>
                </c:pt>
                <c:pt idx="20">
                  <c:v>632.42842060148644</c:v>
                </c:pt>
                <c:pt idx="21">
                  <c:v>663.59991446082029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610688"/>
        <c:axId val="86612224"/>
      </c:lineChart>
      <c:catAx>
        <c:axId val="86603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/>
            </a:pPr>
            <a:endParaRPr lang="nb-NO"/>
          </a:p>
        </c:txPr>
        <c:crossAx val="866048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6604800"/>
        <c:scaling>
          <c:orientation val="minMax"/>
          <c:max val="4000"/>
        </c:scaling>
        <c:delete val="0"/>
        <c:axPos val="l"/>
        <c:majorGridlines>
          <c:spPr>
            <a:ln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nb-NO"/>
          </a:p>
        </c:txPr>
        <c:crossAx val="86603264"/>
        <c:crosses val="autoZero"/>
        <c:crossBetween val="between"/>
        <c:majorUnit val="500"/>
        <c:minorUnit val="50"/>
      </c:valAx>
      <c:catAx>
        <c:axId val="86610688"/>
        <c:scaling>
          <c:orientation val="minMax"/>
        </c:scaling>
        <c:delete val="1"/>
        <c:axPos val="b"/>
        <c:majorTickMark val="out"/>
        <c:minorTickMark val="none"/>
        <c:tickLblPos val="nextTo"/>
        <c:crossAx val="86612224"/>
        <c:crosses val="autoZero"/>
        <c:auto val="1"/>
        <c:lblAlgn val="ctr"/>
        <c:lblOffset val="100"/>
        <c:noMultiLvlLbl val="0"/>
      </c:catAx>
      <c:valAx>
        <c:axId val="86612224"/>
        <c:scaling>
          <c:orientation val="minMax"/>
          <c:max val="767.16800000000001"/>
          <c:min val="0"/>
        </c:scaling>
        <c:delete val="0"/>
        <c:axPos val="r"/>
        <c:majorGridlines/>
        <c:numFmt formatCode="0" sourceLinked="0"/>
        <c:majorTickMark val="out"/>
        <c:minorTickMark val="none"/>
        <c:tickLblPos val="nextTo"/>
        <c:spPr>
          <a:ln>
            <a:prstDash val="sysDash"/>
          </a:ln>
        </c:spPr>
        <c:crossAx val="86610688"/>
        <c:crosses val="max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nb-N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nb-NO" sz="1400" dirty="0" err="1" smtClean="0"/>
              <a:t>Number</a:t>
            </a:r>
            <a:r>
              <a:rPr lang="nb-NO" sz="1400" baseline="0" dirty="0" smtClean="0"/>
              <a:t> </a:t>
            </a:r>
            <a:r>
              <a:rPr lang="nb-NO" sz="1400" baseline="0" dirty="0" err="1" smtClean="0"/>
              <a:t>of</a:t>
            </a:r>
            <a:r>
              <a:rPr lang="nb-NO" sz="1400" baseline="0" dirty="0" smtClean="0"/>
              <a:t> ADRs reports in total </a:t>
            </a:r>
            <a:r>
              <a:rPr lang="nb-NO" sz="1400" dirty="0" smtClean="0"/>
              <a:t>(</a:t>
            </a:r>
            <a:r>
              <a:rPr lang="nb-NO" sz="1400" dirty="0" err="1" smtClean="0"/>
              <a:t>left</a:t>
            </a:r>
            <a:r>
              <a:rPr lang="nb-NO" sz="1400" dirty="0" smtClean="0"/>
              <a:t>) and </a:t>
            </a:r>
            <a:r>
              <a:rPr lang="nb-NO" sz="1400" dirty="0"/>
              <a:t>per million </a:t>
            </a:r>
            <a:r>
              <a:rPr lang="nb-NO" sz="1400" dirty="0" err="1" smtClean="0"/>
              <a:t>inhabitants</a:t>
            </a:r>
            <a:r>
              <a:rPr lang="nb-NO" sz="1400" dirty="0" smtClean="0"/>
              <a:t> (right) </a:t>
            </a:r>
            <a:r>
              <a:rPr lang="nb-NO" sz="1400" dirty="0"/>
              <a:t>per </a:t>
            </a:r>
            <a:r>
              <a:rPr lang="nb-NO" sz="1400" dirty="0" err="1" smtClean="0"/>
              <a:t>year</a:t>
            </a:r>
            <a:endParaRPr lang="nb-NO" sz="1400" dirty="0"/>
          </a:p>
        </c:rich>
      </c:tx>
      <c:layout>
        <c:manualLayout>
          <c:xMode val="edge"/>
          <c:yMode val="edge"/>
          <c:x val="0.14941393297624631"/>
          <c:y val="6.63734488810200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412192179486446"/>
          <c:y val="0.27266622922134731"/>
          <c:w val="0.84309229898398563"/>
          <c:h val="0.56631702287214059"/>
        </c:manualLayout>
      </c:layout>
      <c:lineChart>
        <c:grouping val="standard"/>
        <c:varyColors val="0"/>
        <c:ser>
          <c:idx val="0"/>
          <c:order val="0"/>
          <c:tx>
            <c:strRef>
              <c:f>'R:\Statistikk\Webmaster\[RELISstat.xls]Begge deler alle senter'!$H$30</c:f>
              <c:strCache>
                <c:ptCount val="1"/>
                <c:pt idx="0">
                  <c:v>Totalt</c:v>
                </c:pt>
              </c:strCache>
            </c:strRef>
          </c:tx>
          <c:marker>
            <c:symbol val="none"/>
          </c:marker>
          <c:cat>
            <c:numRef>
              <c:f>'R:\Statistikk\Webmaster\[RELISstat.xls]Begge deler alle senter'!$A$31:$A$44</c:f>
              <c:numCache>
                <c:formatCode>General</c:formatCode>
                <c:ptCount val="14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</c:numCache>
            </c:numRef>
          </c:cat>
          <c:val>
            <c:numRef>
              <c:f>'R:\Statistikk\Webmaster\[RELISstat.xls]Begge deler alle senter'!$H$31:$H$44</c:f>
              <c:numCache>
                <c:formatCode>General</c:formatCode>
                <c:ptCount val="14"/>
                <c:pt idx="0">
                  <c:v>1154</c:v>
                </c:pt>
                <c:pt idx="1">
                  <c:v>1575</c:v>
                </c:pt>
                <c:pt idx="2">
                  <c:v>1728</c:v>
                </c:pt>
                <c:pt idx="3">
                  <c:v>1420</c:v>
                </c:pt>
                <c:pt idx="4">
                  <c:v>1295</c:v>
                </c:pt>
                <c:pt idx="5">
                  <c:v>1184</c:v>
                </c:pt>
                <c:pt idx="6">
                  <c:v>1160</c:v>
                </c:pt>
                <c:pt idx="7">
                  <c:v>1130</c:v>
                </c:pt>
                <c:pt idx="8">
                  <c:v>1099</c:v>
                </c:pt>
                <c:pt idx="9">
                  <c:v>1024</c:v>
                </c:pt>
                <c:pt idx="10">
                  <c:v>1082</c:v>
                </c:pt>
                <c:pt idx="11">
                  <c:v>1174</c:v>
                </c:pt>
                <c:pt idx="12">
                  <c:v>1200</c:v>
                </c:pt>
                <c:pt idx="13">
                  <c:v>1158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821120"/>
        <c:axId val="88827008"/>
      </c:lineChart>
      <c:lineChart>
        <c:grouping val="standard"/>
        <c:varyColors val="0"/>
        <c:ser>
          <c:idx val="7"/>
          <c:order val="1"/>
          <c:tx>
            <c:strRef>
              <c:f>'R:\Statistikk\Webmaster\[RELISstat.xls]Begge deler alle senter'!$H$81</c:f>
              <c:strCache>
                <c:ptCount val="1"/>
                <c:pt idx="0">
                  <c:v>Landssnitt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val>
            <c:numRef>
              <c:f>'R:\Statistikk\Webmaster\[RELISstat.xls]Begge deler alle senter'!$H$82:$H$95</c:f>
              <c:numCache>
                <c:formatCode>General</c:formatCode>
                <c:ptCount val="14"/>
                <c:pt idx="0">
                  <c:v>253.50090460721418</c:v>
                </c:pt>
                <c:pt idx="1">
                  <c:v>344.07750853803759</c:v>
                </c:pt>
                <c:pt idx="2">
                  <c:v>375.13326674428396</c:v>
                </c:pt>
                <c:pt idx="3">
                  <c:v>306.02003914039398</c:v>
                </c:pt>
                <c:pt idx="4">
                  <c:v>276.64236913534199</c:v>
                </c:pt>
                <c:pt idx="5">
                  <c:v>249.93820151309714</c:v>
                </c:pt>
                <c:pt idx="6">
                  <c:v>241.7043322584436</c:v>
                </c:pt>
                <c:pt idx="7">
                  <c:v>232.59648277067282</c:v>
                </c:pt>
                <c:pt idx="8">
                  <c:v>223.3601372272654</c:v>
                </c:pt>
                <c:pt idx="9">
                  <c:v>205.38040502459953</c:v>
                </c:pt>
                <c:pt idx="10">
                  <c:v>214.76192489406301</c:v>
                </c:pt>
                <c:pt idx="11">
                  <c:v>229.7880469503564</c:v>
                </c:pt>
                <c:pt idx="12">
                  <c:v>232.29694053314469</c:v>
                </c:pt>
                <c:pt idx="13">
                  <c:v>222.09500027330344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828544"/>
        <c:axId val="88834432"/>
      </c:lineChart>
      <c:catAx>
        <c:axId val="88821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/>
            </a:pPr>
            <a:endParaRPr lang="nb-NO"/>
          </a:p>
        </c:txPr>
        <c:crossAx val="888270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88270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nb-NO"/>
          </a:p>
        </c:txPr>
        <c:crossAx val="88821120"/>
        <c:crosses val="autoZero"/>
        <c:crossBetween val="between"/>
        <c:majorUnit val="400"/>
        <c:minorUnit val="50"/>
      </c:valAx>
      <c:catAx>
        <c:axId val="88828544"/>
        <c:scaling>
          <c:orientation val="minMax"/>
        </c:scaling>
        <c:delete val="1"/>
        <c:axPos val="b"/>
        <c:majorTickMark val="out"/>
        <c:minorTickMark val="none"/>
        <c:tickLblPos val="nextTo"/>
        <c:crossAx val="88834432"/>
        <c:crosses val="autoZero"/>
        <c:auto val="1"/>
        <c:lblAlgn val="ctr"/>
        <c:lblOffset val="100"/>
        <c:noMultiLvlLbl val="0"/>
      </c:catAx>
      <c:valAx>
        <c:axId val="88834432"/>
        <c:scaling>
          <c:orientation val="minMax"/>
          <c:max val="383.584"/>
          <c:min val="0"/>
        </c:scaling>
        <c:delete val="0"/>
        <c:axPos val="r"/>
        <c:majorGridlines>
          <c:spPr>
            <a:ln>
              <a:prstDash val="sysDash"/>
            </a:ln>
          </c:spPr>
        </c:majorGridlines>
        <c:numFmt formatCode="0" sourceLinked="0"/>
        <c:majorTickMark val="out"/>
        <c:minorTickMark val="none"/>
        <c:tickLblPos val="nextTo"/>
        <c:crossAx val="88828544"/>
        <c:crosses val="max"/>
        <c:crossBetween val="between"/>
        <c:majorUnit val="100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nb-NO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FF0066"/>
                </a:solidFill>
              </a:defRPr>
            </a:pPr>
            <a:r>
              <a:rPr lang="en-US" dirty="0" smtClean="0">
                <a:solidFill>
                  <a:schemeClr val="tx1"/>
                </a:solidFill>
              </a:rPr>
              <a:t>Number of</a:t>
            </a:r>
            <a:r>
              <a:rPr lang="en-US" baseline="0" dirty="0" smtClean="0">
                <a:solidFill>
                  <a:schemeClr val="tx1"/>
                </a:solidFill>
              </a:rPr>
              <a:t> q</a:t>
            </a:r>
            <a:r>
              <a:rPr lang="en-US" dirty="0" smtClean="0">
                <a:solidFill>
                  <a:schemeClr val="tx1"/>
                </a:solidFill>
              </a:rPr>
              <a:t>uestions</a:t>
            </a:r>
            <a:endParaRPr lang="en-US" dirty="0">
              <a:solidFill>
                <a:schemeClr val="tx1"/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Antall spørsmål til Trygg Mammamedisin</c:v>
          </c:tx>
          <c:spPr>
            <a:solidFill>
              <a:srgbClr val="CC0066"/>
            </a:solidFill>
          </c:spPr>
          <c:invertIfNegative val="0"/>
          <c:cat>
            <c:strRef>
              <c:f>'Ark1'!$A$20:$A$25</c:f>
              <c:strCache>
                <c:ptCount val="6"/>
                <c:pt idx="0">
                  <c:v>2011 (fra 9. juni)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strCache>
            </c:strRef>
          </c:cat>
          <c:val>
            <c:numRef>
              <c:f>'Ark1'!$B$20:$B$25</c:f>
              <c:numCache>
                <c:formatCode>General</c:formatCode>
                <c:ptCount val="6"/>
                <c:pt idx="0">
                  <c:v>907</c:v>
                </c:pt>
                <c:pt idx="1">
                  <c:v>1935</c:v>
                </c:pt>
                <c:pt idx="2">
                  <c:v>2117</c:v>
                </c:pt>
                <c:pt idx="3">
                  <c:v>2328</c:v>
                </c:pt>
                <c:pt idx="4">
                  <c:v>2536</c:v>
                </c:pt>
                <c:pt idx="5">
                  <c:v>3469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741376"/>
        <c:axId val="88742912"/>
      </c:barChart>
      <c:catAx>
        <c:axId val="88741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nb-NO"/>
          </a:p>
        </c:txPr>
        <c:crossAx val="88742912"/>
        <c:crosses val="autoZero"/>
        <c:auto val="1"/>
        <c:lblAlgn val="ctr"/>
        <c:lblOffset val="100"/>
        <c:noMultiLvlLbl val="0"/>
      </c:catAx>
      <c:valAx>
        <c:axId val="88742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nb-NO"/>
          </a:p>
        </c:txPr>
        <c:crossAx val="88741376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Questions by profession</a:t>
            </a:r>
            <a:endParaRPr lang="en-US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v>Spørsmål fordelt på yrke</c:v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'Ark1'!$A$2:$A$6</c:f>
              <c:strCache>
                <c:ptCount val="5"/>
                <c:pt idx="0">
                  <c:v>Annet</c:v>
                </c:pt>
                <c:pt idx="1">
                  <c:v>Farmasøyt</c:v>
                </c:pt>
                <c:pt idx="2">
                  <c:v>Lege</c:v>
                </c:pt>
                <c:pt idx="3">
                  <c:v>Sykepleier</c:v>
                </c:pt>
                <c:pt idx="4">
                  <c:v>Tannlege</c:v>
                </c:pt>
              </c:strCache>
            </c:strRef>
          </c:cat>
          <c:val>
            <c:numRef>
              <c:f>'Ark1'!$B$2:$B$6</c:f>
              <c:numCache>
                <c:formatCode>0</c:formatCode>
                <c:ptCount val="5"/>
                <c:pt idx="0">
                  <c:v>6.8822307920498371</c:v>
                </c:pt>
                <c:pt idx="1">
                  <c:v>24.651438742212996</c:v>
                </c:pt>
                <c:pt idx="2">
                  <c:v>62.444378522693569</c:v>
                </c:pt>
                <c:pt idx="3">
                  <c:v>5.2803322456244439</c:v>
                </c:pt>
                <c:pt idx="4">
                  <c:v>0.74161969741916345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0.82778</cdr:x>
      <cdr:y>0.44217</cdr:y>
    </cdr:from>
    <cdr:to>
      <cdr:x>0.94006</cdr:x>
      <cdr:y>0.5</cdr:y>
    </cdr:to>
    <cdr:sp macro="" textlink="">
      <cdr:nvSpPr>
        <cdr:cNvPr id="2" name="TekstSylinder 1"/>
        <cdr:cNvSpPr txBox="1"/>
      </cdr:nvSpPr>
      <cdr:spPr>
        <a:xfrm xmlns:a="http://schemas.openxmlformats.org/drawingml/2006/main">
          <a:off x="4768633" y="1492049"/>
          <a:ext cx="646771" cy="1951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nb-NO" sz="1100" dirty="0"/>
        </a:p>
      </cdr:txBody>
    </cdr:sp>
  </cdr:relSizeAnchor>
  <cdr:relSizeAnchor xmlns:cdr="http://schemas.openxmlformats.org/drawingml/2006/chartDrawing">
    <cdr:from>
      <cdr:x>0.84714</cdr:x>
      <cdr:y>0.3959</cdr:y>
    </cdr:from>
    <cdr:to>
      <cdr:x>1</cdr:x>
      <cdr:y>0.7495</cdr:y>
    </cdr:to>
    <cdr:sp macro="" textlink="">
      <cdr:nvSpPr>
        <cdr:cNvPr id="3" name="TekstSylinder 2"/>
        <cdr:cNvSpPr txBox="1"/>
      </cdr:nvSpPr>
      <cdr:spPr>
        <a:xfrm xmlns:a="http://schemas.openxmlformats.org/drawingml/2006/main">
          <a:off x="6288012" y="1335933"/>
          <a:ext cx="1134611" cy="1193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nb-NO" sz="1000" dirty="0"/>
        </a:p>
      </cdr:txBody>
    </cdr:sp>
  </cdr:relSizeAnchor>
  <cdr:relSizeAnchor xmlns:cdr="http://schemas.openxmlformats.org/drawingml/2006/chartDrawing">
    <cdr:from>
      <cdr:x>0.69362</cdr:x>
      <cdr:y>0.32675</cdr:y>
    </cdr:from>
    <cdr:to>
      <cdr:x>0.92301</cdr:x>
      <cdr:y>0.90484</cdr:y>
    </cdr:to>
    <cdr:sp macro="" textlink="">
      <cdr:nvSpPr>
        <cdr:cNvPr id="4" name="TekstSylinder 3"/>
        <cdr:cNvSpPr txBox="1"/>
      </cdr:nvSpPr>
      <cdr:spPr>
        <a:xfrm xmlns:a="http://schemas.openxmlformats.org/drawingml/2006/main">
          <a:off x="4036685" y="826931"/>
          <a:ext cx="1335023" cy="1463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nb-NO" sz="1100" dirty="0" smtClean="0">
              <a:solidFill>
                <a:schemeClr val="accent4">
                  <a:lumMod val="50000"/>
                </a:schemeClr>
              </a:solidFill>
            </a:rPr>
            <a:t>PHARMACIST</a:t>
          </a:r>
        </a:p>
        <a:p xmlns:a="http://schemas.openxmlformats.org/drawingml/2006/main">
          <a:r>
            <a:rPr lang="nb-NO" dirty="0" smtClean="0">
              <a:solidFill>
                <a:schemeClr val="tx1">
                  <a:lumMod val="40000"/>
                  <a:lumOff val="60000"/>
                </a:schemeClr>
              </a:solidFill>
            </a:rPr>
            <a:t>PHYSICIAN</a:t>
          </a:r>
        </a:p>
        <a:p xmlns:a="http://schemas.openxmlformats.org/drawingml/2006/main">
          <a:r>
            <a:rPr lang="nb-NO" dirty="0" smtClean="0">
              <a:solidFill>
                <a:schemeClr val="accent4"/>
              </a:solidFill>
            </a:rPr>
            <a:t>NURSE</a:t>
          </a:r>
        </a:p>
        <a:p xmlns:a="http://schemas.openxmlformats.org/drawingml/2006/main">
          <a:r>
            <a:rPr lang="nb-NO" sz="1100" dirty="0" smtClean="0">
              <a:solidFill>
                <a:schemeClr val="bg1">
                  <a:lumMod val="75000"/>
                </a:schemeClr>
              </a:solidFill>
            </a:rPr>
            <a:t>DENTIST</a:t>
          </a:r>
        </a:p>
        <a:p xmlns:a="http://schemas.openxmlformats.org/drawingml/2006/main">
          <a:r>
            <a:rPr lang="nb-NO" sz="1100" dirty="0" smtClean="0">
              <a:solidFill>
                <a:srgbClr val="002F87"/>
              </a:solidFill>
            </a:rPr>
            <a:t>OTHER</a:t>
          </a:r>
          <a:endParaRPr lang="nb-NO" sz="1100" dirty="0">
            <a:solidFill>
              <a:srgbClr val="002F87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BDD37-C994-2645-A6EE-4FFF9FB93F3B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83DC2C-5E69-794A-88C8-E2541FB54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02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89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bg>
      <p:bgPr>
        <a:solidFill>
          <a:srgbClr val="002F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7443" y="1353467"/>
            <a:ext cx="7772400" cy="90668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Open Sans"/>
              </a:defRPr>
            </a:lvl1pPr>
          </a:lstStyle>
          <a:p>
            <a:r>
              <a:rPr lang="nb-NO" smtClean="0"/>
              <a:t>Klikk for å redigere tittelstil</a:t>
            </a:r>
            <a:endParaRPr lang="en-US" dirty="0"/>
          </a:p>
        </p:txBody>
      </p:sp>
      <p:sp>
        <p:nvSpPr>
          <p:cNvPr id="12" name="Plassholder for innhold 11"/>
          <p:cNvSpPr>
            <a:spLocks noGrp="1"/>
          </p:cNvSpPr>
          <p:nvPr>
            <p:ph sz="quarter" idx="10" hasCustomPrompt="1"/>
          </p:nvPr>
        </p:nvSpPr>
        <p:spPr>
          <a:xfrm>
            <a:off x="766763" y="2416175"/>
            <a:ext cx="2825750" cy="384175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sz="2000">
                <a:solidFill>
                  <a:schemeClr val="bg1"/>
                </a:solidFill>
                <a:latin typeface="Open San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 marL="1828800" indent="0" algn="l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 smtClean="0"/>
              <a:t>Sted - Dato</a:t>
            </a:r>
            <a:endParaRPr lang="en-US" dirty="0"/>
          </a:p>
        </p:txBody>
      </p:sp>
      <p:pic>
        <p:nvPicPr>
          <p:cNvPr id="13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78" y="5497062"/>
            <a:ext cx="1615630" cy="356617"/>
          </a:xfrm>
          <a:prstGeom prst="rect">
            <a:avLst/>
          </a:prstGeom>
        </p:spPr>
      </p:pic>
      <p:sp>
        <p:nvSpPr>
          <p:cNvPr id="14" name="TextBox 7"/>
          <p:cNvSpPr txBox="1"/>
          <p:nvPr userDrawn="1"/>
        </p:nvSpPr>
        <p:spPr>
          <a:xfrm>
            <a:off x="767443" y="6019576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11303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eleser presentasjon">
    <p:bg>
      <p:bgPr>
        <a:solidFill>
          <a:srgbClr val="002F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78" y="5497062"/>
            <a:ext cx="1615630" cy="356617"/>
          </a:xfrm>
          <a:prstGeom prst="rect">
            <a:avLst/>
          </a:prstGeom>
        </p:spPr>
      </p:pic>
      <p:sp>
        <p:nvSpPr>
          <p:cNvPr id="7" name="TextBox 7"/>
          <p:cNvSpPr txBox="1"/>
          <p:nvPr userDrawn="1"/>
        </p:nvSpPr>
        <p:spPr>
          <a:xfrm>
            <a:off x="767443" y="6019576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0" hasCustomPrompt="1"/>
          </p:nvPr>
        </p:nvSpPr>
        <p:spPr>
          <a:xfrm>
            <a:off x="1992313" y="1698625"/>
            <a:ext cx="3787775" cy="35877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chemeClr val="accent6"/>
                </a:solidFill>
              </a:defRPr>
            </a:lvl1pPr>
            <a:lvl4pPr marL="1371600" indent="0">
              <a:buFontTx/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800" b="1" dirty="0" smtClean="0">
                <a:solidFill>
                  <a:srgbClr val="FFA300"/>
                </a:solidFill>
                <a:latin typeface="Open Sans" charset="0"/>
                <a:ea typeface="Open Sans" charset="0"/>
                <a:cs typeface="Open Sans" charset="0"/>
              </a:rPr>
              <a:t>Foreleser</a:t>
            </a:r>
            <a:endParaRPr lang="en-US" sz="1800" b="1" dirty="0" smtClean="0">
              <a:solidFill>
                <a:srgbClr val="FFA300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lvl="0"/>
            <a:endParaRPr lang="en-US" dirty="0"/>
          </a:p>
        </p:txBody>
      </p:sp>
      <p:sp>
        <p:nvSpPr>
          <p:cNvPr id="11" name="Plassholder for tekst 10"/>
          <p:cNvSpPr>
            <a:spLocks noGrp="1"/>
          </p:cNvSpPr>
          <p:nvPr>
            <p:ph type="body" sz="quarter" idx="11" hasCustomPrompt="1"/>
          </p:nvPr>
        </p:nvSpPr>
        <p:spPr>
          <a:xfrm>
            <a:off x="1992313" y="2057400"/>
            <a:ext cx="3787775" cy="840921"/>
          </a:xfrm>
          <a:noFill/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Open Sans"/>
              </a:defRPr>
            </a:lvl1pPr>
          </a:lstStyle>
          <a:p>
            <a:pPr lvl="0"/>
            <a:r>
              <a:rPr lang="nb-NO" dirty="0" smtClean="0"/>
              <a:t>Tittel</a:t>
            </a:r>
          </a:p>
          <a:p>
            <a:pPr lvl="0"/>
            <a:r>
              <a:rPr lang="nb-NO" dirty="0" smtClean="0"/>
              <a:t>Epost</a:t>
            </a:r>
          </a:p>
          <a:p>
            <a:pPr lvl="0"/>
            <a:r>
              <a:rPr lang="nb-NO" dirty="0" smtClean="0"/>
              <a:t>Telefon</a:t>
            </a:r>
            <a:endParaRPr lang="en-US" dirty="0"/>
          </a:p>
        </p:txBody>
      </p:sp>
      <p:sp>
        <p:nvSpPr>
          <p:cNvPr id="13" name="Plassholder for bilde 12"/>
          <p:cNvSpPr>
            <a:spLocks noGrp="1"/>
          </p:cNvSpPr>
          <p:nvPr>
            <p:ph type="pic" sz="quarter" idx="12" hasCustomPrompt="1"/>
          </p:nvPr>
        </p:nvSpPr>
        <p:spPr>
          <a:xfrm>
            <a:off x="766763" y="1698625"/>
            <a:ext cx="1225550" cy="120015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 smtClean="0"/>
              <a:t>Bilde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245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 dirty="0"/>
          </a:p>
        </p:txBody>
      </p:sp>
      <p:pic>
        <p:nvPicPr>
          <p:cNvPr id="7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120" y="6457058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03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 dirty="0"/>
          </a:p>
        </p:txBody>
      </p:sp>
      <p:sp>
        <p:nvSpPr>
          <p:cNvPr id="9" name="Plassholder for diagram 8"/>
          <p:cNvSpPr>
            <a:spLocks noGrp="1"/>
          </p:cNvSpPr>
          <p:nvPr>
            <p:ph type="chart" sz="quarter" idx="13"/>
          </p:nvPr>
        </p:nvSpPr>
        <p:spPr>
          <a:xfrm>
            <a:off x="457200" y="1566863"/>
            <a:ext cx="8229600" cy="4540250"/>
          </a:xfrm>
        </p:spPr>
        <p:txBody>
          <a:bodyPr/>
          <a:lstStyle/>
          <a:p>
            <a:r>
              <a:rPr lang="nb-NO" smtClean="0"/>
              <a:t>Klikk ikonet for å legge til et diagram</a:t>
            </a:r>
            <a:endParaRPr lang="en-US"/>
          </a:p>
        </p:txBody>
      </p:sp>
      <p:pic>
        <p:nvPicPr>
          <p:cNvPr id="10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120" y="6457058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8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120" y="6457058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055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ende bil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133" y="1296887"/>
            <a:ext cx="2891231" cy="2891231"/>
          </a:xfrm>
          <a:prstGeom prst="rect">
            <a:avLst/>
          </a:prstGeom>
        </p:spPr>
      </p:pic>
      <p:pic>
        <p:nvPicPr>
          <p:cNvPr id="8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sp>
        <p:nvSpPr>
          <p:cNvPr id="9" name="TextBox 5"/>
          <p:cNvSpPr txBox="1"/>
          <p:nvPr userDrawn="1"/>
        </p:nvSpPr>
        <p:spPr>
          <a:xfrm>
            <a:off x="1145818" y="6217228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  <p:sp>
        <p:nvSpPr>
          <p:cNvPr id="12" name="Plassholder for tekst 11"/>
          <p:cNvSpPr>
            <a:spLocks noGrp="1"/>
          </p:cNvSpPr>
          <p:nvPr>
            <p:ph type="body" sz="quarter" idx="10" hasCustomPrompt="1"/>
          </p:nvPr>
        </p:nvSpPr>
        <p:spPr>
          <a:xfrm>
            <a:off x="2947988" y="4001407"/>
            <a:ext cx="3289300" cy="995363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www.relis.no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735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A4B96-F64F-4746-9C03-E6B287657658}" type="datetimeFigureOut">
              <a:rPr lang="nb-NO" smtClean="0"/>
              <a:t>25.09.2017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85C7-516F-40D5-B6AE-D45DF220994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54391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A4B96-F64F-4746-9C03-E6B287657658}" type="datetimeFigureOut">
              <a:rPr lang="nb-NO" smtClean="0"/>
              <a:t>25.09.2017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85C7-516F-40D5-B6AE-D45DF220994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5630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 smtClean="0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 smtClean="0"/>
              <a:t>Klikk for å redigere tekststiler i malen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FD671-CBBF-EE4E-9FB8-7FF3BDF7240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30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4" r:id="rId4"/>
    <p:sldLayoutId id="2147483655" r:id="rId5"/>
    <p:sldLayoutId id="2147483661" r:id="rId6"/>
    <p:sldLayoutId id="2147483662" r:id="rId7"/>
    <p:sldLayoutId id="2147483663" r:id="rId8"/>
  </p:sldLayoutIdLst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hyperlink" Target="http://www.tryggmammamedisin.no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tryggmammamedisin.no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yggmammamedicine.no/" TargetMode="External"/><Relationship Id="rId2" Type="http://schemas.openxmlformats.org/officeDocument/2006/relationships/hyperlink" Target="http://www.relis.no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937875" y="1161443"/>
            <a:ext cx="5605925" cy="906687"/>
          </a:xfrm>
        </p:spPr>
        <p:txBody>
          <a:bodyPr>
            <a:normAutofit/>
          </a:bodyPr>
          <a:lstStyle/>
          <a:p>
            <a:r>
              <a:rPr lang="en-US" dirty="0" smtClean="0"/>
              <a:t>Presenting RELIS</a:t>
            </a:r>
            <a:endParaRPr lang="en-US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0"/>
          </p:nvPr>
        </p:nvSpPr>
        <p:spPr>
          <a:xfrm>
            <a:off x="3460086" y="2540866"/>
            <a:ext cx="2982278" cy="1316239"/>
          </a:xfrm>
        </p:spPr>
        <p:txBody>
          <a:bodyPr>
            <a:normAutofit/>
          </a:bodyPr>
          <a:lstStyle/>
          <a:p>
            <a:r>
              <a:rPr lang="en-US" dirty="0" smtClean="0"/>
              <a:t>Trude Giverhaug</a:t>
            </a:r>
          </a:p>
          <a:p>
            <a:r>
              <a:rPr lang="en-US" dirty="0" smtClean="0"/>
              <a:t>RELIS North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96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b-NO" sz="3600" dirty="0" smtClean="0">
                <a:effectLst/>
              </a:rPr>
              <a:t>Regional </a:t>
            </a:r>
            <a:r>
              <a:rPr lang="nb-NO" sz="3600" dirty="0" err="1" smtClean="0">
                <a:effectLst/>
              </a:rPr>
              <a:t>Medicines</a:t>
            </a:r>
            <a:r>
              <a:rPr lang="nb-NO" sz="3600" dirty="0" smtClean="0">
                <a:effectLst/>
              </a:rPr>
              <a:t> Information &amp; </a:t>
            </a:r>
            <a:r>
              <a:rPr lang="nb-NO" sz="3600" dirty="0" err="1" smtClean="0">
                <a:effectLst/>
              </a:rPr>
              <a:t>Pharmacovigilance</a:t>
            </a:r>
            <a:r>
              <a:rPr lang="nb-NO" sz="3600" dirty="0"/>
              <a:t> </a:t>
            </a:r>
            <a:r>
              <a:rPr lang="nb-NO" sz="3600" dirty="0" smtClean="0"/>
              <a:t>Center </a:t>
            </a:r>
            <a:endParaRPr lang="nb-NO" sz="36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874520"/>
            <a:ext cx="8229600" cy="4525963"/>
          </a:xfrm>
        </p:spPr>
        <p:txBody>
          <a:bodyPr/>
          <a:lstStyle/>
          <a:p>
            <a:r>
              <a:rPr lang="nb-NO" dirty="0" err="1" smtClean="0"/>
              <a:t>one</a:t>
            </a:r>
            <a:r>
              <a:rPr lang="nb-NO" dirty="0" smtClean="0"/>
              <a:t> RELIS-</a:t>
            </a:r>
            <a:r>
              <a:rPr lang="nb-NO" dirty="0" err="1" smtClean="0"/>
              <a:t>center</a:t>
            </a:r>
            <a:r>
              <a:rPr lang="nb-NO" dirty="0" smtClean="0"/>
              <a:t> in </a:t>
            </a:r>
            <a:r>
              <a:rPr lang="nb-NO" dirty="0" err="1" smtClean="0"/>
              <a:t>each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four</a:t>
            </a:r>
            <a:r>
              <a:rPr lang="nb-NO" dirty="0" smtClean="0"/>
              <a:t> regions</a:t>
            </a:r>
          </a:p>
          <a:p>
            <a:pPr lvl="1"/>
            <a:r>
              <a:rPr lang="nb-NO" dirty="0" err="1" smtClean="0"/>
              <a:t>located</a:t>
            </a:r>
            <a:r>
              <a:rPr lang="nb-NO" dirty="0" smtClean="0"/>
              <a:t> at regional </a:t>
            </a:r>
            <a:r>
              <a:rPr lang="nb-NO" dirty="0" err="1" smtClean="0"/>
              <a:t>university</a:t>
            </a:r>
            <a:r>
              <a:rPr lang="nb-NO" dirty="0" smtClean="0"/>
              <a:t> hospitals</a:t>
            </a:r>
            <a:endParaRPr lang="nb-NO" dirty="0"/>
          </a:p>
          <a:p>
            <a:pPr lvl="1"/>
            <a:r>
              <a:rPr lang="nb-NO" dirty="0" err="1" smtClean="0"/>
              <a:t>our</a:t>
            </a:r>
            <a:r>
              <a:rPr lang="nb-NO" dirty="0" smtClean="0"/>
              <a:t> </a:t>
            </a:r>
            <a:r>
              <a:rPr lang="nb-NO" dirty="0" err="1" smtClean="0"/>
              <a:t>own</a:t>
            </a:r>
            <a:r>
              <a:rPr lang="nb-NO" dirty="0" smtClean="0"/>
              <a:t>, </a:t>
            </a:r>
            <a:r>
              <a:rPr lang="nb-NO" dirty="0" err="1" smtClean="0"/>
              <a:t>common</a:t>
            </a:r>
            <a:r>
              <a:rPr lang="nb-NO" dirty="0" smtClean="0"/>
              <a:t> </a:t>
            </a:r>
            <a:r>
              <a:rPr lang="nb-NO" dirty="0" err="1" smtClean="0"/>
              <a:t>electronic</a:t>
            </a:r>
            <a:r>
              <a:rPr lang="nb-NO" dirty="0" smtClean="0"/>
              <a:t> </a:t>
            </a:r>
            <a:r>
              <a:rPr lang="nb-NO" dirty="0" err="1" smtClean="0"/>
              <a:t>resources</a:t>
            </a:r>
            <a:r>
              <a:rPr lang="nb-NO" dirty="0" smtClean="0"/>
              <a:t> (</a:t>
            </a:r>
            <a:r>
              <a:rPr lang="nb-NO" dirty="0" err="1" smtClean="0"/>
              <a:t>national</a:t>
            </a:r>
            <a:r>
              <a:rPr lang="nb-NO" dirty="0" smtClean="0"/>
              <a:t> </a:t>
            </a:r>
            <a:r>
              <a:rPr lang="nb-NO" dirty="0" err="1" smtClean="0"/>
              <a:t>network</a:t>
            </a:r>
            <a:r>
              <a:rPr lang="nb-NO" dirty="0" smtClean="0"/>
              <a:t>)</a:t>
            </a:r>
          </a:p>
          <a:p>
            <a:pPr lvl="1"/>
            <a:endParaRPr lang="nb-NO" dirty="0" smtClean="0"/>
          </a:p>
          <a:p>
            <a:r>
              <a:rPr lang="nb-NO" dirty="0" smtClean="0"/>
              <a:t>a total </a:t>
            </a:r>
            <a:r>
              <a:rPr lang="nb-NO" dirty="0" err="1" smtClean="0"/>
              <a:t>of</a:t>
            </a:r>
            <a:r>
              <a:rPr lang="nb-NO" dirty="0" smtClean="0"/>
              <a:t> 25-30 </a:t>
            </a:r>
            <a:r>
              <a:rPr lang="nb-NO" dirty="0" err="1" smtClean="0"/>
              <a:t>pharmacists</a:t>
            </a:r>
            <a:r>
              <a:rPr lang="nb-NO" dirty="0" smtClean="0"/>
              <a:t>, </a:t>
            </a:r>
            <a:r>
              <a:rPr lang="en-GB" altLang="nb-NO" dirty="0">
                <a:latin typeface="Arial" panose="020B0604020202020204" pitchFamily="34" charset="0"/>
                <a:cs typeface="Arial" panose="020B0604020202020204" pitchFamily="34" charset="0"/>
              </a:rPr>
              <a:t>~ </a:t>
            </a:r>
            <a:r>
              <a:rPr lang="nb-NO" dirty="0" smtClean="0"/>
              <a:t>5 </a:t>
            </a:r>
            <a:r>
              <a:rPr lang="nb-NO" dirty="0" err="1" smtClean="0"/>
              <a:t>physicians</a:t>
            </a:r>
            <a:r>
              <a:rPr lang="nb-NO" dirty="0" smtClean="0"/>
              <a:t>/</a:t>
            </a:r>
            <a:r>
              <a:rPr lang="nb-NO" dirty="0" err="1" smtClean="0"/>
              <a:t>clinical</a:t>
            </a:r>
            <a:r>
              <a:rPr lang="nb-NO" dirty="0" smtClean="0"/>
              <a:t> </a:t>
            </a:r>
            <a:r>
              <a:rPr lang="nb-NO" dirty="0" err="1" smtClean="0"/>
              <a:t>pharmacologists</a:t>
            </a:r>
            <a:r>
              <a:rPr lang="nb-NO" dirty="0" smtClean="0"/>
              <a:t>, 1 IT-</a:t>
            </a:r>
            <a:r>
              <a:rPr lang="nb-NO" dirty="0" err="1" smtClean="0"/>
              <a:t>consultant</a:t>
            </a:r>
            <a:r>
              <a:rPr lang="nb-NO" dirty="0" smtClean="0"/>
              <a:t>, 1 </a:t>
            </a:r>
            <a:r>
              <a:rPr lang="nb-NO" dirty="0" err="1" smtClean="0"/>
              <a:t>secretary</a:t>
            </a:r>
            <a:endParaRPr lang="nb-NO" dirty="0" smtClean="0"/>
          </a:p>
          <a:p>
            <a:r>
              <a:rPr lang="nb-NO" dirty="0" err="1" smtClean="0"/>
              <a:t>one</a:t>
            </a:r>
            <a:r>
              <a:rPr lang="nb-NO" dirty="0" smtClean="0"/>
              <a:t> leader </a:t>
            </a:r>
            <a:r>
              <a:rPr lang="nb-NO" dirty="0" err="1" smtClean="0"/>
              <a:t>on</a:t>
            </a:r>
            <a:r>
              <a:rPr lang="nb-NO" dirty="0" smtClean="0"/>
              <a:t> </a:t>
            </a:r>
            <a:r>
              <a:rPr lang="nb-NO" dirty="0" err="1" smtClean="0"/>
              <a:t>each</a:t>
            </a:r>
            <a:r>
              <a:rPr lang="nb-NO" dirty="0" smtClean="0"/>
              <a:t> </a:t>
            </a:r>
            <a:r>
              <a:rPr lang="nb-NO" dirty="0" err="1" smtClean="0"/>
              <a:t>site</a:t>
            </a:r>
            <a:r>
              <a:rPr lang="nb-NO" dirty="0" smtClean="0"/>
              <a:t>, </a:t>
            </a:r>
            <a:r>
              <a:rPr lang="nb-NO" dirty="0" err="1" smtClean="0"/>
              <a:t>regular</a:t>
            </a:r>
            <a:r>
              <a:rPr lang="nb-NO" dirty="0" smtClean="0"/>
              <a:t> </a:t>
            </a:r>
            <a:r>
              <a:rPr lang="nb-NO" dirty="0" err="1" smtClean="0"/>
              <a:t>meetings</a:t>
            </a:r>
            <a:endParaRPr lang="nb-NO" dirty="0" smtClean="0"/>
          </a:p>
          <a:p>
            <a:r>
              <a:rPr lang="nb-NO" dirty="0" err="1" smtClean="0"/>
              <a:t>several</a:t>
            </a:r>
            <a:r>
              <a:rPr lang="nb-NO" dirty="0" smtClean="0"/>
              <a:t> and </a:t>
            </a:r>
            <a:r>
              <a:rPr lang="nb-NO" dirty="0" smtClean="0"/>
              <a:t>over time </a:t>
            </a:r>
            <a:r>
              <a:rPr lang="nb-NO" dirty="0" err="1" smtClean="0"/>
              <a:t>varying</a:t>
            </a:r>
            <a:r>
              <a:rPr lang="nb-NO" dirty="0" smtClean="0"/>
              <a:t> </a:t>
            </a:r>
            <a:r>
              <a:rPr lang="nb-NO" dirty="0" smtClean="0"/>
              <a:t>cross-</a:t>
            </a:r>
            <a:r>
              <a:rPr lang="nb-NO" dirty="0" err="1" smtClean="0"/>
              <a:t>centre</a:t>
            </a:r>
            <a:r>
              <a:rPr lang="nb-NO" dirty="0" smtClean="0"/>
              <a:t> </a:t>
            </a:r>
            <a:r>
              <a:rPr lang="nb-NO" dirty="0" err="1" smtClean="0"/>
              <a:t>project</a:t>
            </a:r>
            <a:r>
              <a:rPr lang="nb-NO" dirty="0" smtClean="0"/>
              <a:t> </a:t>
            </a:r>
            <a:r>
              <a:rPr lang="nb-NO" dirty="0" err="1" smtClean="0"/>
              <a:t>groups</a:t>
            </a:r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3319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 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8885"/>
            <a:ext cx="8949095" cy="593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64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2571750" y="52112"/>
            <a:ext cx="3483864" cy="1143000"/>
          </a:xfrm>
        </p:spPr>
        <p:txBody>
          <a:bodyPr/>
          <a:lstStyle/>
          <a:p>
            <a:r>
              <a:rPr lang="nb-NO" dirty="0" err="1" smtClean="0"/>
              <a:t>Organisation</a:t>
            </a:r>
            <a:endParaRPr lang="nb-NO" dirty="0"/>
          </a:p>
        </p:txBody>
      </p:sp>
      <p:sp>
        <p:nvSpPr>
          <p:cNvPr id="5" name="Plassholder for tekst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nb-NO" dirty="0" err="1" smtClean="0"/>
              <a:t>Established</a:t>
            </a:r>
            <a:r>
              <a:rPr lang="nb-NO" dirty="0" smtClean="0"/>
              <a:t> </a:t>
            </a:r>
            <a:r>
              <a:rPr lang="nb-NO" dirty="0" err="1" smtClean="0"/>
              <a:t>stepwise</a:t>
            </a:r>
            <a:r>
              <a:rPr lang="nb-NO" dirty="0" smtClean="0"/>
              <a:t> from 1995 to </a:t>
            </a:r>
            <a:r>
              <a:rPr lang="nb-NO" dirty="0" err="1" smtClean="0"/>
              <a:t>meet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need</a:t>
            </a:r>
            <a:r>
              <a:rPr lang="nb-NO" dirty="0" smtClean="0"/>
              <a:t> for an </a:t>
            </a:r>
            <a:r>
              <a:rPr lang="nb-NO" dirty="0" err="1" smtClean="0"/>
              <a:t>independent</a:t>
            </a:r>
            <a:r>
              <a:rPr lang="nb-NO" dirty="0" smtClean="0"/>
              <a:t> </a:t>
            </a:r>
            <a:r>
              <a:rPr lang="nb-NO" dirty="0" err="1" smtClean="0"/>
              <a:t>medicines</a:t>
            </a:r>
            <a:r>
              <a:rPr lang="nb-NO" dirty="0" smtClean="0"/>
              <a:t> </a:t>
            </a:r>
            <a:r>
              <a:rPr lang="nb-NO" dirty="0" err="1" smtClean="0"/>
              <a:t>information</a:t>
            </a:r>
            <a:r>
              <a:rPr lang="nb-NO" dirty="0" smtClean="0"/>
              <a:t> service for </a:t>
            </a:r>
            <a:r>
              <a:rPr lang="nb-NO" dirty="0" err="1" smtClean="0"/>
              <a:t>health</a:t>
            </a:r>
            <a:r>
              <a:rPr lang="nb-NO" dirty="0" smtClean="0"/>
              <a:t> </a:t>
            </a:r>
            <a:r>
              <a:rPr lang="nb-NO" dirty="0" err="1" smtClean="0"/>
              <a:t>professionals</a:t>
            </a:r>
            <a:endParaRPr lang="nb-NO" dirty="0" smtClean="0"/>
          </a:p>
          <a:p>
            <a:endParaRPr lang="nb-NO" dirty="0" smtClean="0"/>
          </a:p>
          <a:p>
            <a:r>
              <a:rPr lang="nb-NO" dirty="0" err="1" smtClean="0"/>
              <a:t>Funded</a:t>
            </a:r>
            <a:r>
              <a:rPr lang="nb-NO" dirty="0" smtClean="0"/>
              <a:t> by an </a:t>
            </a:r>
            <a:r>
              <a:rPr lang="nb-NO" dirty="0" err="1" smtClean="0"/>
              <a:t>unconditioned</a:t>
            </a:r>
            <a:r>
              <a:rPr lang="nb-NO" dirty="0" smtClean="0"/>
              <a:t> grant from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Ministry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Health and Care Services</a:t>
            </a:r>
          </a:p>
          <a:p>
            <a:pPr marL="0" indent="0">
              <a:buNone/>
            </a:pPr>
            <a:endParaRPr lang="nb-NO" dirty="0" smtClean="0"/>
          </a:p>
          <a:p>
            <a:r>
              <a:rPr lang="nb-NO" dirty="0" smtClean="0"/>
              <a:t>Activity and </a:t>
            </a:r>
            <a:r>
              <a:rPr lang="nb-NO" dirty="0" err="1" smtClean="0"/>
              <a:t>accounts</a:t>
            </a:r>
            <a:r>
              <a:rPr lang="nb-NO" dirty="0" smtClean="0"/>
              <a:t> </a:t>
            </a:r>
            <a:r>
              <a:rPr lang="nb-NO" dirty="0" err="1" smtClean="0"/>
              <a:t>are</a:t>
            </a:r>
            <a:r>
              <a:rPr lang="nb-NO" dirty="0" smtClean="0"/>
              <a:t> </a:t>
            </a:r>
            <a:r>
              <a:rPr lang="nb-NO" dirty="0" err="1" smtClean="0"/>
              <a:t>reported</a:t>
            </a:r>
            <a:r>
              <a:rPr lang="nb-NO" dirty="0" smtClean="0"/>
              <a:t> to The Norwegian </a:t>
            </a:r>
            <a:r>
              <a:rPr lang="nb-NO" dirty="0" err="1" smtClean="0"/>
              <a:t>Medicines</a:t>
            </a:r>
            <a:r>
              <a:rPr lang="nb-NO" dirty="0" smtClean="0"/>
              <a:t> </a:t>
            </a:r>
            <a:r>
              <a:rPr lang="nb-NO" dirty="0" err="1" smtClean="0"/>
              <a:t>Agency</a:t>
            </a:r>
            <a:endParaRPr lang="nb-NO" dirty="0" smtClean="0"/>
          </a:p>
          <a:p>
            <a:endParaRPr lang="nb-NO" dirty="0"/>
          </a:p>
        </p:txBody>
      </p:sp>
      <p:sp>
        <p:nvSpPr>
          <p:cNvPr id="7" name="Plassholder for innhold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nb-NO" dirty="0"/>
          </a:p>
        </p:txBody>
      </p:sp>
      <p:pic>
        <p:nvPicPr>
          <p:cNvPr id="6" name="Picture 13" descr="k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2258" y="1786283"/>
            <a:ext cx="3407750" cy="3583316"/>
          </a:xfrm>
          <a:prstGeom prst="rect">
            <a:avLst/>
          </a:prstGeom>
          <a:noFill/>
        </p:spPr>
      </p:pic>
      <p:sp>
        <p:nvSpPr>
          <p:cNvPr id="8" name="TekstSylinder 7"/>
          <p:cNvSpPr txBox="1"/>
          <p:nvPr/>
        </p:nvSpPr>
        <p:spPr>
          <a:xfrm>
            <a:off x="6452880" y="2108816"/>
            <a:ext cx="80745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50" dirty="0"/>
              <a:t>Tromsø</a:t>
            </a:r>
          </a:p>
        </p:txBody>
      </p:sp>
      <p:sp>
        <p:nvSpPr>
          <p:cNvPr id="9" name="TekstSylinder 8"/>
          <p:cNvSpPr txBox="1"/>
          <p:nvPr/>
        </p:nvSpPr>
        <p:spPr>
          <a:xfrm>
            <a:off x="5222953" y="3631633"/>
            <a:ext cx="143014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50" dirty="0"/>
              <a:t>Trondheim</a:t>
            </a:r>
          </a:p>
        </p:txBody>
      </p:sp>
      <p:sp>
        <p:nvSpPr>
          <p:cNvPr id="10" name="TekstSylinder 9"/>
          <p:cNvSpPr txBox="1"/>
          <p:nvPr/>
        </p:nvSpPr>
        <p:spPr>
          <a:xfrm>
            <a:off x="4712258" y="4789824"/>
            <a:ext cx="86143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50" dirty="0"/>
              <a:t>Bergen</a:t>
            </a:r>
          </a:p>
        </p:txBody>
      </p:sp>
      <p:sp>
        <p:nvSpPr>
          <p:cNvPr id="12" name="TekstSylinder 11"/>
          <p:cNvSpPr txBox="1"/>
          <p:nvPr/>
        </p:nvSpPr>
        <p:spPr>
          <a:xfrm>
            <a:off x="5656798" y="4620112"/>
            <a:ext cx="72761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50" dirty="0">
                <a:solidFill>
                  <a:schemeClr val="bg1"/>
                </a:solidFill>
              </a:rPr>
              <a:t>Oslo</a:t>
            </a:r>
          </a:p>
        </p:txBody>
      </p:sp>
    </p:spTree>
    <p:extLst>
      <p:ext uri="{BB962C8B-B14F-4D97-AF65-F5344CB8AC3E}">
        <p14:creationId xmlns:p14="http://schemas.microsoft.com/office/powerpoint/2010/main" val="331113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2221992" y="164910"/>
            <a:ext cx="3977640" cy="1143000"/>
          </a:xfrm>
        </p:spPr>
        <p:txBody>
          <a:bodyPr/>
          <a:lstStyle/>
          <a:p>
            <a:r>
              <a:rPr lang="nb-NO" dirty="0" err="1" smtClean="0"/>
              <a:t>Core</a:t>
            </a:r>
            <a:r>
              <a:rPr lang="nb-NO" dirty="0" smtClean="0"/>
              <a:t> </a:t>
            </a:r>
            <a:r>
              <a:rPr lang="nb-NO" dirty="0" err="1" smtClean="0"/>
              <a:t>activities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answer </a:t>
            </a:r>
            <a:r>
              <a:rPr lang="en-US" dirty="0"/>
              <a:t>medicine-related questions from </a:t>
            </a:r>
            <a:r>
              <a:rPr lang="en-US" dirty="0" smtClean="0"/>
              <a:t>health professionals concerning </a:t>
            </a:r>
            <a:r>
              <a:rPr lang="en-US" dirty="0" smtClean="0"/>
              <a:t>individual </a:t>
            </a:r>
            <a:r>
              <a:rPr lang="en-US" dirty="0" smtClean="0"/>
              <a:t>patients, or of more general character</a:t>
            </a:r>
          </a:p>
          <a:p>
            <a:endParaRPr lang="nb-NO" dirty="0"/>
          </a:p>
          <a:p>
            <a:r>
              <a:rPr lang="en-US" dirty="0" smtClean="0"/>
              <a:t>handle </a:t>
            </a:r>
            <a:r>
              <a:rPr lang="en-US" dirty="0"/>
              <a:t>and </a:t>
            </a:r>
            <a:r>
              <a:rPr lang="en-US" dirty="0" smtClean="0"/>
              <a:t>assess </a:t>
            </a:r>
            <a:r>
              <a:rPr lang="en-US" dirty="0"/>
              <a:t>reports of suspected ADRs submitted by health </a:t>
            </a:r>
            <a:r>
              <a:rPr lang="en-US" dirty="0" smtClean="0"/>
              <a:t>professionals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since 2011: </a:t>
            </a:r>
            <a:r>
              <a:rPr lang="en-US" dirty="0"/>
              <a:t>teratology information service for the </a:t>
            </a:r>
            <a:r>
              <a:rPr lang="en-US" dirty="0" smtClean="0"/>
              <a:t>public. Homepage:</a:t>
            </a:r>
            <a:r>
              <a:rPr lang="en-US" dirty="0"/>
              <a:t/>
            </a:r>
            <a:br>
              <a:rPr lang="en-US" dirty="0"/>
            </a:br>
            <a:r>
              <a:rPr lang="en-US" u="sng" dirty="0" smtClean="0">
                <a:hlinkClick r:id="rId2"/>
              </a:rPr>
              <a:t>www.tryggmammamedisin.no</a:t>
            </a:r>
            <a:endParaRPr lang="en-US" u="sng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nb-NO" dirty="0" smtClean="0"/>
              <a:t>from </a:t>
            </a:r>
            <a:r>
              <a:rPr lang="nb-NO" dirty="0" smtClean="0"/>
              <a:t>2015: </a:t>
            </a:r>
            <a:r>
              <a:rPr lang="nb-NO" dirty="0" err="1" smtClean="0"/>
              <a:t>piloting</a:t>
            </a:r>
            <a:r>
              <a:rPr lang="nb-NO" dirty="0"/>
              <a:t> </a:t>
            </a:r>
            <a:r>
              <a:rPr lang="nb-NO" dirty="0" err="1" smtClean="0"/>
              <a:t>Academic</a:t>
            </a:r>
            <a:r>
              <a:rPr lang="nb-NO" dirty="0" smtClean="0"/>
              <a:t> </a:t>
            </a:r>
            <a:r>
              <a:rPr lang="nb-NO" dirty="0" err="1" smtClean="0"/>
              <a:t>Detailing</a:t>
            </a:r>
            <a:r>
              <a:rPr lang="nb-NO" dirty="0"/>
              <a:t> </a:t>
            </a:r>
            <a:r>
              <a:rPr lang="nb-NO" dirty="0" smtClean="0"/>
              <a:t>for </a:t>
            </a:r>
            <a:r>
              <a:rPr lang="nb-NO" dirty="0" smtClean="0"/>
              <a:t>GPs</a:t>
            </a:r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14850" y="1825624"/>
            <a:ext cx="4000500" cy="3871087"/>
          </a:xfrm>
        </p:spPr>
        <p:txBody>
          <a:bodyPr>
            <a:normAutofit fontScale="55000" lnSpcReduction="20000"/>
          </a:bodyPr>
          <a:lstStyle/>
          <a:p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131" y="2211193"/>
            <a:ext cx="1018673" cy="2179508"/>
          </a:xfrm>
          <a:prstGeom prst="rect">
            <a:avLst/>
          </a:prstGeom>
        </p:spPr>
      </p:pic>
      <p:pic>
        <p:nvPicPr>
          <p:cNvPr id="6" name="Bild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7784" y="3300947"/>
            <a:ext cx="723544" cy="21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27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388665330"/>
              </p:ext>
            </p:extLst>
          </p:nvPr>
        </p:nvGraphicFramePr>
        <p:xfrm>
          <a:off x="1343881" y="2053271"/>
          <a:ext cx="5645305" cy="3362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kstSylinder 1"/>
          <p:cNvSpPr txBox="1"/>
          <p:nvPr/>
        </p:nvSpPr>
        <p:spPr>
          <a:xfrm>
            <a:off x="724619" y="685800"/>
            <a:ext cx="7220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 smtClean="0"/>
              <a:t>Questions from </a:t>
            </a:r>
            <a:r>
              <a:rPr lang="nb-NO" sz="3200" dirty="0" err="1" smtClean="0"/>
              <a:t>health</a:t>
            </a:r>
            <a:r>
              <a:rPr lang="nb-NO" sz="3200" dirty="0" smtClean="0"/>
              <a:t> </a:t>
            </a:r>
            <a:r>
              <a:rPr lang="nb-NO" sz="3200" dirty="0" err="1" smtClean="0"/>
              <a:t>professionals</a:t>
            </a:r>
            <a:endParaRPr lang="nb-NO" sz="3200" dirty="0"/>
          </a:p>
        </p:txBody>
      </p:sp>
    </p:spTree>
    <p:extLst>
      <p:ext uri="{BB962C8B-B14F-4D97-AF65-F5344CB8AC3E}">
        <p14:creationId xmlns:p14="http://schemas.microsoft.com/office/powerpoint/2010/main" val="61719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tel 8"/>
          <p:cNvSpPr>
            <a:spLocks noGrp="1"/>
          </p:cNvSpPr>
          <p:nvPr>
            <p:ph type="title"/>
          </p:nvPr>
        </p:nvSpPr>
        <p:spPr>
          <a:xfrm>
            <a:off x="547544" y="313182"/>
            <a:ext cx="4637103" cy="397669"/>
          </a:xfrm>
        </p:spPr>
        <p:txBody>
          <a:bodyPr>
            <a:noAutofit/>
          </a:bodyPr>
          <a:lstStyle/>
          <a:p>
            <a:r>
              <a:rPr lang="nb-NO" sz="3600" dirty="0" err="1" smtClean="0"/>
              <a:t>Pharmacovigilance</a:t>
            </a:r>
            <a:endParaRPr lang="nb-NO" sz="3600" dirty="0"/>
          </a:p>
        </p:txBody>
      </p:sp>
      <p:sp>
        <p:nvSpPr>
          <p:cNvPr id="11" name="Plassholder for tekst 10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sz="2400" dirty="0" smtClean="0"/>
              <a:t>Norway has</a:t>
            </a:r>
          </a:p>
          <a:p>
            <a:pPr marL="214313" indent="-214313">
              <a:buFontTx/>
              <a:buChar char="-"/>
            </a:pPr>
            <a:r>
              <a:rPr lang="nb-NO" sz="2000" dirty="0" smtClean="0"/>
              <a:t>5,5 </a:t>
            </a:r>
            <a:r>
              <a:rPr lang="nb-NO" sz="2000" dirty="0" err="1" smtClean="0"/>
              <a:t>mill</a:t>
            </a:r>
            <a:r>
              <a:rPr lang="nb-NO" sz="2000" dirty="0" smtClean="0"/>
              <a:t> </a:t>
            </a:r>
            <a:r>
              <a:rPr lang="nb-NO" sz="2000" dirty="0" err="1" smtClean="0"/>
              <a:t>inhabitants</a:t>
            </a:r>
            <a:endParaRPr lang="nb-NO" sz="2000" dirty="0" smtClean="0"/>
          </a:p>
          <a:p>
            <a:pPr marL="214313" indent="-214313">
              <a:buFontTx/>
              <a:buChar char="-"/>
            </a:pPr>
            <a:r>
              <a:rPr lang="nb-NO" sz="2000" dirty="0" smtClean="0"/>
              <a:t>22 000 </a:t>
            </a:r>
            <a:r>
              <a:rPr lang="nb-NO" sz="2000" dirty="0" err="1" smtClean="0"/>
              <a:t>physicians</a:t>
            </a:r>
            <a:endParaRPr lang="nb-NO" sz="2000" dirty="0" smtClean="0"/>
          </a:p>
          <a:p>
            <a:pPr marL="214313" indent="-214313">
              <a:buFontTx/>
              <a:buChar char="-"/>
            </a:pPr>
            <a:r>
              <a:rPr lang="nb-NO" sz="2000" dirty="0" smtClean="0"/>
              <a:t>3000 </a:t>
            </a:r>
            <a:r>
              <a:rPr lang="nb-NO" sz="2000" dirty="0" err="1" smtClean="0"/>
              <a:t>pharmacists</a:t>
            </a:r>
            <a:endParaRPr lang="nb-NO" sz="2000" dirty="0" smtClean="0"/>
          </a:p>
          <a:p>
            <a:pPr marL="214313" indent="-214313">
              <a:buFontTx/>
              <a:buChar char="-"/>
            </a:pPr>
            <a:endParaRPr lang="nb-NO" sz="2000" dirty="0" smtClean="0"/>
          </a:p>
          <a:p>
            <a:r>
              <a:rPr lang="nb-NO" sz="2400" dirty="0" smtClean="0"/>
              <a:t>Challenge:</a:t>
            </a:r>
          </a:p>
          <a:p>
            <a:pPr marL="214313" indent="-214313">
              <a:buFontTx/>
              <a:buChar char="-"/>
            </a:pPr>
            <a:r>
              <a:rPr lang="nb-NO" sz="2000" dirty="0" err="1" smtClean="0"/>
              <a:t>only</a:t>
            </a:r>
            <a:r>
              <a:rPr lang="nb-NO" sz="2000" dirty="0" smtClean="0"/>
              <a:t> 5 % </a:t>
            </a:r>
            <a:r>
              <a:rPr lang="nb-NO" sz="2000" dirty="0" err="1" smtClean="0"/>
              <a:t>of</a:t>
            </a:r>
            <a:r>
              <a:rPr lang="nb-NO" sz="2000" dirty="0" smtClean="0"/>
              <a:t> </a:t>
            </a:r>
            <a:r>
              <a:rPr lang="nb-NO" sz="2000" dirty="0" err="1" smtClean="0"/>
              <a:t>the</a:t>
            </a:r>
            <a:r>
              <a:rPr lang="nb-NO" sz="2000" dirty="0" smtClean="0"/>
              <a:t> </a:t>
            </a:r>
            <a:r>
              <a:rPr lang="nb-NO" sz="2000" dirty="0" err="1" smtClean="0"/>
              <a:t>serious</a:t>
            </a:r>
            <a:r>
              <a:rPr lang="nb-NO" sz="2000" dirty="0" smtClean="0"/>
              <a:t> ADRs </a:t>
            </a:r>
            <a:r>
              <a:rPr lang="nb-NO" sz="2000" dirty="0" err="1" smtClean="0"/>
              <a:t>are</a:t>
            </a:r>
            <a:r>
              <a:rPr lang="nb-NO" sz="2000" dirty="0" smtClean="0"/>
              <a:t> </a:t>
            </a:r>
            <a:r>
              <a:rPr lang="nb-NO" sz="2000" dirty="0" err="1" smtClean="0"/>
              <a:t>reported</a:t>
            </a:r>
            <a:endParaRPr lang="nb-NO" sz="2000" dirty="0" smtClean="0"/>
          </a:p>
          <a:p>
            <a:endParaRPr lang="nb-NO" sz="2000" dirty="0" smtClean="0"/>
          </a:p>
          <a:p>
            <a:pPr marL="214313" indent="-214313">
              <a:buFontTx/>
              <a:buChar char="-"/>
            </a:pPr>
            <a:r>
              <a:rPr lang="nb-NO" sz="2000" dirty="0" smtClean="0"/>
              <a:t>(</a:t>
            </a:r>
            <a:r>
              <a:rPr lang="nb-NO" sz="2000" dirty="0" err="1" smtClean="0"/>
              <a:t>vaccine</a:t>
            </a:r>
            <a:r>
              <a:rPr lang="nb-NO" sz="2000" dirty="0" smtClean="0"/>
              <a:t> reports: </a:t>
            </a:r>
            <a:r>
              <a:rPr lang="nb-NO" sz="2000" dirty="0" err="1" smtClean="0"/>
              <a:t>Institute</a:t>
            </a:r>
            <a:r>
              <a:rPr lang="nb-NO" sz="2000" dirty="0" smtClean="0"/>
              <a:t> </a:t>
            </a:r>
            <a:r>
              <a:rPr lang="nb-NO" sz="2000" dirty="0" err="1" smtClean="0"/>
              <a:t>of</a:t>
            </a:r>
            <a:r>
              <a:rPr lang="nb-NO" sz="2000" dirty="0" smtClean="0"/>
              <a:t> Public Health)</a:t>
            </a:r>
            <a:endParaRPr lang="nb-NO" sz="2000" dirty="0"/>
          </a:p>
        </p:txBody>
      </p:sp>
      <p:graphicFrame>
        <p:nvGraphicFramePr>
          <p:cNvPr id="6" name="Plassholder for bilde 5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829588601"/>
              </p:ext>
            </p:extLst>
          </p:nvPr>
        </p:nvGraphicFramePr>
        <p:xfrm>
          <a:off x="4030663" y="995363"/>
          <a:ext cx="462915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260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15031367"/>
              </p:ext>
            </p:extLst>
          </p:nvPr>
        </p:nvGraphicFramePr>
        <p:xfrm>
          <a:off x="2398418" y="2314171"/>
          <a:ext cx="4307681" cy="2557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kstSylinder 2"/>
          <p:cNvSpPr txBox="1"/>
          <p:nvPr/>
        </p:nvSpPr>
        <p:spPr>
          <a:xfrm>
            <a:off x="402336" y="730238"/>
            <a:ext cx="8531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 smtClean="0"/>
              <a:t>Q/A from </a:t>
            </a:r>
            <a:r>
              <a:rPr lang="nb-NO" sz="3200" dirty="0" err="1"/>
              <a:t>the</a:t>
            </a:r>
            <a:r>
              <a:rPr lang="nb-NO" sz="3200" dirty="0"/>
              <a:t> </a:t>
            </a:r>
            <a:r>
              <a:rPr lang="nb-NO" sz="3200" dirty="0" err="1"/>
              <a:t>public</a:t>
            </a:r>
            <a:r>
              <a:rPr lang="nb-NO" sz="3200" dirty="0"/>
              <a:t> </a:t>
            </a:r>
            <a:r>
              <a:rPr lang="nb-NO" sz="3200" dirty="0" err="1" smtClean="0"/>
              <a:t>on</a:t>
            </a:r>
            <a:r>
              <a:rPr lang="nb-NO" sz="3200" dirty="0" smtClean="0"/>
              <a:t> </a:t>
            </a:r>
            <a:r>
              <a:rPr lang="nb-NO" sz="3200" dirty="0" err="1"/>
              <a:t>use</a:t>
            </a:r>
            <a:r>
              <a:rPr lang="nb-NO" sz="3200" dirty="0"/>
              <a:t> </a:t>
            </a:r>
            <a:r>
              <a:rPr lang="nb-NO" sz="3200" dirty="0" err="1"/>
              <a:t>of</a:t>
            </a:r>
            <a:r>
              <a:rPr lang="nb-NO" sz="3200" dirty="0"/>
              <a:t> </a:t>
            </a:r>
            <a:r>
              <a:rPr lang="nb-NO" sz="3200" dirty="0" err="1"/>
              <a:t>medicines</a:t>
            </a:r>
            <a:r>
              <a:rPr lang="nb-NO" sz="3200" dirty="0"/>
              <a:t> in </a:t>
            </a:r>
            <a:r>
              <a:rPr lang="nb-NO" sz="3200" dirty="0" err="1"/>
              <a:t>pregnancy</a:t>
            </a:r>
            <a:r>
              <a:rPr lang="nb-NO" sz="3200" dirty="0"/>
              <a:t> and </a:t>
            </a:r>
            <a:r>
              <a:rPr lang="nb-NO" sz="3200" dirty="0" err="1" smtClean="0"/>
              <a:t>breast</a:t>
            </a:r>
            <a:r>
              <a:rPr lang="nb-NO" sz="3200" dirty="0" smtClean="0"/>
              <a:t> </a:t>
            </a:r>
            <a:r>
              <a:rPr lang="nb-NO" sz="3200" dirty="0" err="1" smtClean="0"/>
              <a:t>feeding</a:t>
            </a:r>
            <a:r>
              <a:rPr lang="nb-NO" sz="3200" dirty="0" smtClean="0"/>
              <a:t>  </a:t>
            </a:r>
            <a:endParaRPr lang="nb-NO" sz="3200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400" y="5129431"/>
            <a:ext cx="3078956" cy="49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kstSylinder 4"/>
          <p:cNvSpPr txBox="1"/>
          <p:nvPr/>
        </p:nvSpPr>
        <p:spPr>
          <a:xfrm>
            <a:off x="1371600" y="5239175"/>
            <a:ext cx="250902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50">
                <a:hlinkClick r:id="rId4"/>
              </a:rPr>
              <a:t>www.tryggmammamedisin.no</a:t>
            </a:r>
            <a:endParaRPr lang="nb-NO" sz="1350" dirty="0"/>
          </a:p>
        </p:txBody>
      </p:sp>
      <p:sp>
        <p:nvSpPr>
          <p:cNvPr id="6" name="TekstSylinder 5"/>
          <p:cNvSpPr txBox="1"/>
          <p:nvPr/>
        </p:nvSpPr>
        <p:spPr>
          <a:xfrm>
            <a:off x="1371599" y="5695697"/>
            <a:ext cx="30660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dirty="0" smtClean="0"/>
              <a:t>Telephone </a:t>
            </a:r>
            <a:r>
              <a:rPr lang="nb-NO" sz="1400" dirty="0" err="1" smtClean="0"/>
              <a:t>call</a:t>
            </a:r>
            <a:r>
              <a:rPr lang="nb-NO" sz="1400" dirty="0" smtClean="0"/>
              <a:t> </a:t>
            </a:r>
            <a:r>
              <a:rPr lang="nb-NO" sz="1400" dirty="0" err="1" smtClean="0"/>
              <a:t>possible</a:t>
            </a:r>
            <a:r>
              <a:rPr lang="nb-NO" sz="1400" dirty="0" smtClean="0"/>
              <a:t> from 2016</a:t>
            </a:r>
            <a:endParaRPr lang="nb-NO" sz="1400" dirty="0"/>
          </a:p>
        </p:txBody>
      </p:sp>
    </p:spTree>
    <p:extLst>
      <p:ext uri="{BB962C8B-B14F-4D97-AF65-F5344CB8AC3E}">
        <p14:creationId xmlns:p14="http://schemas.microsoft.com/office/powerpoint/2010/main" val="136472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73081317"/>
              </p:ext>
            </p:extLst>
          </p:nvPr>
        </p:nvGraphicFramePr>
        <p:xfrm>
          <a:off x="864499" y="2364325"/>
          <a:ext cx="5819765" cy="2530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kstSylinder 2"/>
          <p:cNvSpPr txBox="1"/>
          <p:nvPr/>
        </p:nvSpPr>
        <p:spPr>
          <a:xfrm>
            <a:off x="2730598" y="730908"/>
            <a:ext cx="35056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700" dirty="0"/>
              <a:t>Who </a:t>
            </a:r>
            <a:r>
              <a:rPr lang="nb-NO" sz="2700" dirty="0" smtClean="0"/>
              <a:t>asks </a:t>
            </a:r>
            <a:r>
              <a:rPr lang="nb-NO" sz="2700" dirty="0"/>
              <a:t>RELIS?</a:t>
            </a:r>
          </a:p>
        </p:txBody>
      </p:sp>
    </p:spTree>
    <p:extLst>
      <p:ext uri="{BB962C8B-B14F-4D97-AF65-F5344CB8AC3E}">
        <p14:creationId xmlns:p14="http://schemas.microsoft.com/office/powerpoint/2010/main" val="43679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3600" dirty="0" smtClean="0"/>
              <a:t>Our net-</a:t>
            </a:r>
            <a:r>
              <a:rPr lang="nb-NO" sz="3600" dirty="0" err="1" smtClean="0"/>
              <a:t>based</a:t>
            </a:r>
            <a:r>
              <a:rPr lang="nb-NO" sz="3600" dirty="0" smtClean="0"/>
              <a:t> </a:t>
            </a:r>
            <a:r>
              <a:rPr lang="nb-NO" sz="3600" dirty="0" err="1" smtClean="0"/>
              <a:t>resources</a:t>
            </a:r>
            <a:endParaRPr lang="nb-NO" sz="36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RELIS home-page: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www.relis.no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(for health professionals)</a:t>
            </a:r>
          </a:p>
          <a:p>
            <a:pPr lvl="1"/>
            <a:r>
              <a:rPr lang="nb-NO" dirty="0" smtClean="0"/>
              <a:t>ask questions, report ADRs, </a:t>
            </a:r>
            <a:r>
              <a:rPr lang="nb-NO" dirty="0" err="1" smtClean="0"/>
              <a:t>read</a:t>
            </a:r>
            <a:r>
              <a:rPr lang="nb-NO" dirty="0" smtClean="0"/>
              <a:t> </a:t>
            </a:r>
            <a:r>
              <a:rPr lang="nb-NO" dirty="0" err="1" smtClean="0"/>
              <a:t>our</a:t>
            </a:r>
            <a:r>
              <a:rPr lang="nb-NO" dirty="0" smtClean="0"/>
              <a:t> </a:t>
            </a:r>
            <a:r>
              <a:rPr lang="nb-NO" dirty="0" err="1" smtClean="0"/>
              <a:t>articles</a:t>
            </a:r>
            <a:r>
              <a:rPr lang="nb-NO" dirty="0" smtClean="0"/>
              <a:t>, </a:t>
            </a:r>
            <a:r>
              <a:rPr lang="nb-NO" dirty="0" err="1" smtClean="0"/>
              <a:t>get</a:t>
            </a:r>
            <a:r>
              <a:rPr lang="nb-NO" dirty="0" smtClean="0"/>
              <a:t> </a:t>
            </a:r>
            <a:r>
              <a:rPr lang="nb-NO" dirty="0" err="1" smtClean="0"/>
              <a:t>information</a:t>
            </a:r>
            <a:r>
              <a:rPr lang="nb-NO" dirty="0" smtClean="0"/>
              <a:t> </a:t>
            </a:r>
            <a:r>
              <a:rPr lang="nb-NO" dirty="0" err="1" smtClean="0"/>
              <a:t>about</a:t>
            </a:r>
            <a:r>
              <a:rPr lang="nb-NO" dirty="0" smtClean="0"/>
              <a:t> RELIS </a:t>
            </a:r>
            <a:r>
              <a:rPr lang="nb-NO" dirty="0" err="1" smtClean="0"/>
              <a:t>courses</a:t>
            </a:r>
            <a:r>
              <a:rPr lang="nb-NO" dirty="0" smtClean="0"/>
              <a:t> and seminars</a:t>
            </a:r>
          </a:p>
          <a:p>
            <a:pPr lvl="1"/>
            <a:r>
              <a:rPr lang="nb-NO" dirty="0" err="1" smtClean="0"/>
              <a:t>search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database   </a:t>
            </a:r>
          </a:p>
          <a:p>
            <a:pPr lvl="2"/>
            <a:r>
              <a:rPr lang="nb-NO" dirty="0" err="1" smtClean="0"/>
              <a:t>open</a:t>
            </a:r>
            <a:r>
              <a:rPr lang="nb-NO" dirty="0" smtClean="0"/>
              <a:t> </a:t>
            </a:r>
            <a:r>
              <a:rPr lang="nb-NO" dirty="0" err="1" smtClean="0"/>
              <a:t>access</a:t>
            </a:r>
            <a:r>
              <a:rPr lang="nb-NO" dirty="0" smtClean="0"/>
              <a:t>, </a:t>
            </a:r>
            <a:r>
              <a:rPr lang="nb-NO" dirty="0" err="1" smtClean="0"/>
              <a:t>free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charge</a:t>
            </a:r>
          </a:p>
          <a:p>
            <a:pPr lvl="2"/>
            <a:r>
              <a:rPr lang="en-GB" altLang="nb-NO" dirty="0" smtClean="0">
                <a:latin typeface="Arial" panose="020B0604020202020204" pitchFamily="34" charset="0"/>
                <a:cs typeface="Arial" panose="020B0604020202020204" pitchFamily="34" charset="0"/>
              </a:rPr>
              <a:t>Norwegian/Swedish language</a:t>
            </a:r>
          </a:p>
          <a:p>
            <a:pPr lvl="2"/>
            <a:r>
              <a:rPr lang="en-GB" altLang="nb-NO" dirty="0" smtClean="0">
                <a:latin typeface="Arial" panose="020B0604020202020204" pitchFamily="34" charset="0"/>
                <a:cs typeface="Arial" panose="020B0604020202020204" pitchFamily="34" charset="0"/>
              </a:rPr>
              <a:t>~ 25 000 questions and answers available for external users </a:t>
            </a:r>
          </a:p>
          <a:p>
            <a:r>
              <a:rPr lang="nb-NO" dirty="0"/>
              <a:t>for </a:t>
            </a:r>
            <a:r>
              <a:rPr lang="nb-NO" dirty="0" err="1"/>
              <a:t>the</a:t>
            </a:r>
            <a:r>
              <a:rPr lang="nb-NO" dirty="0"/>
              <a:t> </a:t>
            </a:r>
            <a:r>
              <a:rPr lang="nb-NO" dirty="0" err="1" smtClean="0"/>
              <a:t>public</a:t>
            </a:r>
            <a:r>
              <a:rPr lang="nb-NO" dirty="0" smtClean="0"/>
              <a:t>: </a:t>
            </a:r>
            <a:r>
              <a:rPr lang="nb-NO" dirty="0" smtClean="0">
                <a:hlinkClick r:id="rId3"/>
              </a:rPr>
              <a:t>www.tryggmammamedisin.no</a:t>
            </a:r>
            <a:r>
              <a:rPr lang="nb-NO" dirty="0" smtClean="0"/>
              <a:t> </a:t>
            </a:r>
          </a:p>
          <a:p>
            <a:pPr lvl="1"/>
            <a:r>
              <a:rPr lang="nb-NO" dirty="0" err="1" smtClean="0"/>
              <a:t>read</a:t>
            </a:r>
            <a:r>
              <a:rPr lang="nb-NO" dirty="0" smtClean="0"/>
              <a:t> general </a:t>
            </a:r>
            <a:r>
              <a:rPr lang="nb-NO" dirty="0" err="1" smtClean="0"/>
              <a:t>texts</a:t>
            </a:r>
            <a:r>
              <a:rPr lang="nb-NO" dirty="0" smtClean="0"/>
              <a:t> </a:t>
            </a:r>
            <a:r>
              <a:rPr lang="nb-NO" dirty="0" err="1" smtClean="0"/>
              <a:t>on</a:t>
            </a:r>
            <a:r>
              <a:rPr lang="nb-NO" dirty="0" smtClean="0"/>
              <a:t> </a:t>
            </a:r>
            <a:r>
              <a:rPr lang="nb-NO" dirty="0" err="1" smtClean="0"/>
              <a:t>medicines</a:t>
            </a:r>
            <a:r>
              <a:rPr lang="nb-NO" dirty="0" smtClean="0"/>
              <a:t> in </a:t>
            </a:r>
            <a:r>
              <a:rPr lang="nb-NO" dirty="0" err="1" smtClean="0"/>
              <a:t>pregnancy</a:t>
            </a:r>
            <a:r>
              <a:rPr lang="nb-NO" dirty="0" smtClean="0"/>
              <a:t> and </a:t>
            </a:r>
            <a:r>
              <a:rPr lang="nb-NO" dirty="0" err="1" smtClean="0"/>
              <a:t>breast</a:t>
            </a:r>
            <a:r>
              <a:rPr lang="nb-NO" dirty="0" smtClean="0"/>
              <a:t> </a:t>
            </a:r>
            <a:r>
              <a:rPr lang="nb-NO" dirty="0" err="1" smtClean="0"/>
              <a:t>feeding</a:t>
            </a:r>
            <a:endParaRPr lang="nb-NO" dirty="0" smtClean="0"/>
          </a:p>
          <a:p>
            <a:pPr lvl="1"/>
            <a:r>
              <a:rPr lang="nb-NO" dirty="0" err="1" smtClean="0"/>
              <a:t>get</a:t>
            </a:r>
            <a:r>
              <a:rPr lang="nb-NO" dirty="0" smtClean="0"/>
              <a:t> an </a:t>
            </a:r>
            <a:r>
              <a:rPr lang="nb-NO" dirty="0" err="1" smtClean="0"/>
              <a:t>individualized</a:t>
            </a:r>
            <a:r>
              <a:rPr lang="nb-NO" dirty="0" smtClean="0"/>
              <a:t> </a:t>
            </a:r>
            <a:r>
              <a:rPr lang="nb-NO" dirty="0" err="1" smtClean="0"/>
              <a:t>answer</a:t>
            </a:r>
            <a:r>
              <a:rPr lang="nb-NO" dirty="0" smtClean="0"/>
              <a:t> to </a:t>
            </a:r>
            <a:r>
              <a:rPr lang="nb-NO" dirty="0" err="1" smtClean="0"/>
              <a:t>your</a:t>
            </a:r>
            <a:r>
              <a:rPr lang="nb-NO" dirty="0" smtClean="0"/>
              <a:t> personal </a:t>
            </a:r>
            <a:r>
              <a:rPr lang="nb-NO" dirty="0" err="1" smtClean="0"/>
              <a:t>question</a:t>
            </a:r>
            <a:endParaRPr lang="nb-NO" dirty="0" smtClean="0"/>
          </a:p>
          <a:p>
            <a:pPr lvl="1"/>
            <a:endParaRPr lang="nb-NO" dirty="0" smtClean="0"/>
          </a:p>
          <a:p>
            <a:r>
              <a:rPr lang="nb-NO" dirty="0" err="1"/>
              <a:t>f</a:t>
            </a:r>
            <a:r>
              <a:rPr lang="nb-NO" dirty="0" err="1" smtClean="0"/>
              <a:t>ollow</a:t>
            </a:r>
            <a:r>
              <a:rPr lang="nb-NO" dirty="0" smtClean="0"/>
              <a:t> </a:t>
            </a:r>
            <a:r>
              <a:rPr lang="nb-NO" dirty="0" err="1" smtClean="0"/>
              <a:t>us</a:t>
            </a:r>
            <a:r>
              <a:rPr lang="nb-NO" dirty="0" smtClean="0"/>
              <a:t>  </a:t>
            </a:r>
            <a:r>
              <a:rPr lang="nb-NO" dirty="0" err="1" smtClean="0"/>
              <a:t>on</a:t>
            </a:r>
            <a:r>
              <a:rPr lang="nb-NO" dirty="0" smtClean="0"/>
              <a:t>          and </a:t>
            </a:r>
            <a:endParaRPr lang="nb-NO" dirty="0" smtClean="0"/>
          </a:p>
          <a:p>
            <a:endParaRPr lang="nb-NO" dirty="0" smtClean="0"/>
          </a:p>
          <a:p>
            <a:r>
              <a:rPr lang="nb-NO" dirty="0" smtClean="0"/>
              <a:t>RELIS </a:t>
            </a:r>
            <a:r>
              <a:rPr lang="nb-NO" dirty="0" err="1" smtClean="0"/>
              <a:t>intranet</a:t>
            </a:r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452" y="4917972"/>
            <a:ext cx="382823" cy="382823"/>
          </a:xfrm>
          <a:prstGeom prst="rect">
            <a:avLst/>
          </a:prstGeom>
        </p:spPr>
      </p:pic>
      <p:sp>
        <p:nvSpPr>
          <p:cNvPr id="5" name="AutoShape 2" descr="Bilderesultat for twitter logo white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783" y="4917972"/>
            <a:ext cx="580154" cy="47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1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g.api.no/obscura/API/image/r1/escenic/978x1200r/1353659696/archive/04609/Nordlys_4609239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915" y="19748"/>
            <a:ext cx="4627563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2" descr="http://2.bp.blogspot.com/-fqn_RMe1slw/TumyUyTPBcI/AAAAAAAAAiw/fATr7BOOfyI/s1600/oslo-opera_1644356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19" y="3088386"/>
            <a:ext cx="4716462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0" descr="http://media.away.com/away/images/destinations/bergen-nowa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77" y="3642106"/>
            <a:ext cx="4476750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 descr="http://pub.tv2.no/multimedia/TV2/archive/00972/veikrotest-nidarosd_972818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408" y="542035"/>
            <a:ext cx="471487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23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RELIS">
      <a:dk1>
        <a:srgbClr val="1F497D"/>
      </a:dk1>
      <a:lt1>
        <a:srgbClr val="FFFFFF"/>
      </a:lt1>
      <a:dk2>
        <a:srgbClr val="002060"/>
      </a:dk2>
      <a:lt2>
        <a:srgbClr val="FFFFFF"/>
      </a:lt2>
      <a:accent1>
        <a:srgbClr val="002F87"/>
      </a:accent1>
      <a:accent2>
        <a:srgbClr val="FFA300"/>
      </a:accent2>
      <a:accent3>
        <a:srgbClr val="A5CBEB"/>
      </a:accent3>
      <a:accent4>
        <a:srgbClr val="FDE7CA"/>
      </a:accent4>
      <a:accent5>
        <a:srgbClr val="D9D3CA"/>
      </a:accent5>
      <a:accent6>
        <a:srgbClr val="FFA300"/>
      </a:accent6>
      <a:hlink>
        <a:srgbClr val="0000FF"/>
      </a:hlink>
      <a:folHlink>
        <a:srgbClr val="800080"/>
      </a:folHlink>
    </a:clrScheme>
    <a:fontScheme name="RELIS open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2F87">
            <a:alpha val="75000"/>
          </a:srgbClr>
        </a:solidFill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RELIS_leifversjon.potx" id="{ADEDF035-FAD2-4220-9387-FA2C0AC4458F}" vid="{44DC237B-D7AB-449D-8748-2985F62A649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RELIS</Template>
  <TotalTime>361</TotalTime>
  <Words>336</Words>
  <Application>Microsoft Office PowerPoint</Application>
  <PresentationFormat>Skjermfremvisning (4:3)</PresentationFormat>
  <Paragraphs>70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11</vt:i4>
      </vt:variant>
    </vt:vector>
  </HeadingPairs>
  <TitlesOfParts>
    <vt:vector size="12" baseType="lpstr">
      <vt:lpstr>Office-tema</vt:lpstr>
      <vt:lpstr>Presenting RELIS</vt:lpstr>
      <vt:lpstr>Regional Medicines Information &amp; Pharmacovigilance Center </vt:lpstr>
      <vt:lpstr> </vt:lpstr>
      <vt:lpstr>Organisation</vt:lpstr>
      <vt:lpstr>Core activities</vt:lpstr>
      <vt:lpstr>PowerPoint-presentasjon</vt:lpstr>
      <vt:lpstr>Pharmacovigilance</vt:lpstr>
      <vt:lpstr>PowerPoint-presentasjon</vt:lpstr>
      <vt:lpstr>PowerPoint-presentasjon</vt:lpstr>
      <vt:lpstr>Our net-based resources</vt:lpstr>
      <vt:lpstr>PowerPoint-presentasjon</vt:lpstr>
    </vt:vector>
  </TitlesOfParts>
  <Company>Helse Nord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Nordic Drug Information Meeting</dc:title>
  <dc:creator>Giverhaug Trude</dc:creator>
  <cp:lastModifiedBy>admin</cp:lastModifiedBy>
  <cp:revision>25</cp:revision>
  <dcterms:created xsi:type="dcterms:W3CDTF">2017-09-20T11:58:21Z</dcterms:created>
  <dcterms:modified xsi:type="dcterms:W3CDTF">2017-09-25T06:10:05Z</dcterms:modified>
</cp:coreProperties>
</file>