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1" r:id="rId1"/>
    <p:sldMasterId id="2147483672" r:id="rId2"/>
  </p:sldMasterIdLst>
  <p:notesMasterIdLst>
    <p:notesMasterId r:id="rId10"/>
  </p:notesMasterIdLst>
  <p:sldIdLst>
    <p:sldId id="257" r:id="rId3"/>
    <p:sldId id="269" r:id="rId4"/>
    <p:sldId id="262" r:id="rId5"/>
    <p:sldId id="263" r:id="rId6"/>
    <p:sldId id="265" r:id="rId7"/>
    <p:sldId id="268" r:id="rId8"/>
    <p:sldId id="266" r:id="rId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4" d="100"/>
          <a:sy n="124" d="100"/>
        </p:scale>
        <p:origin x="108" y="33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Char char="●"/>
              <a:defRPr sz="1100"/>
            </a:lvl1pPr>
            <a:lvl2pPr lvl="1">
              <a:spcBef>
                <a:spcPts val="0"/>
              </a:spcBef>
              <a:buChar char="○"/>
              <a:defRPr sz="1100"/>
            </a:lvl2pPr>
            <a:lvl3pPr lvl="2">
              <a:spcBef>
                <a:spcPts val="0"/>
              </a:spcBef>
              <a:buChar char="■"/>
              <a:defRPr sz="1100"/>
            </a:lvl3pPr>
            <a:lvl4pPr lvl="3">
              <a:spcBef>
                <a:spcPts val="0"/>
              </a:spcBef>
              <a:buChar char="●"/>
              <a:defRPr sz="1100"/>
            </a:lvl4pPr>
            <a:lvl5pPr lvl="4">
              <a:spcBef>
                <a:spcPts val="0"/>
              </a:spcBef>
              <a:buChar char="○"/>
              <a:defRPr sz="1100"/>
            </a:lvl5pPr>
            <a:lvl6pPr lvl="5">
              <a:spcBef>
                <a:spcPts val="0"/>
              </a:spcBef>
              <a:buChar char="■"/>
              <a:defRPr sz="1100"/>
            </a:lvl6pPr>
            <a:lvl7pPr lvl="6">
              <a:spcBef>
                <a:spcPts val="0"/>
              </a:spcBef>
              <a:buChar char="●"/>
              <a:defRPr sz="1100"/>
            </a:lvl7pPr>
            <a:lvl8pPr lvl="7">
              <a:spcBef>
                <a:spcPts val="0"/>
              </a:spcBef>
              <a:buChar char="○"/>
              <a:defRPr sz="1100"/>
            </a:lvl8pPr>
            <a:lvl9pPr lvl="8">
              <a:spcBef>
                <a:spcPts val="0"/>
              </a:spcBef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Shape 1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baseline="0" dirty="0"/>
              <a:t>5 centres, no centre in southest part of Sweden.</a:t>
            </a:r>
            <a:endParaRPr lang="e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●"/>
              <a:tabLst/>
              <a:defRPr/>
            </a:pPr>
            <a:r>
              <a:rPr lang="en" dirty="0"/>
              <a:t>A total of 14 persons woring in the Drug information centres (5,5 pharmacists, 8 physicians, 0,5 nurses). All financed by the county councils </a:t>
            </a:r>
            <a:r>
              <a:rPr lang="sv-SE" dirty="0"/>
              <a:t>in</a:t>
            </a:r>
            <a:r>
              <a:rPr lang="sv-SE" baseline="0" dirty="0"/>
              <a:t> the regions.</a:t>
            </a:r>
            <a:endParaRPr lang="en" dirty="0"/>
          </a:p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298341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Shape 21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Shape 21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dirty="0"/>
              <a:t>Susannah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 220"/>
          <p:cNvSpPr txBox="1">
            <a:spLocks noGrp="1"/>
          </p:cNvSpPr>
          <p:nvPr>
            <p:ph type="body" idx="1"/>
          </p:nvPr>
        </p:nvSpPr>
        <p:spPr>
          <a:xfrm>
            <a:off x="685801" y="434340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lang="en" dirty="0"/>
          </a:p>
        </p:txBody>
      </p:sp>
      <p:sp>
        <p:nvSpPr>
          <p:cNvPr id="221" name="Shape 22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 err="1"/>
              <a:t>Drugline</a:t>
            </a:r>
            <a:r>
              <a:rPr lang="sv-SE" dirty="0"/>
              <a:t>/RELIS</a:t>
            </a:r>
          </a:p>
          <a:p>
            <a:r>
              <a:rPr lang="sv-SE" dirty="0"/>
              <a:t>Newsletters via mail</a:t>
            </a:r>
            <a:r>
              <a:rPr lang="sv-SE" baseline="0" dirty="0"/>
              <a:t> </a:t>
            </a:r>
          </a:p>
          <a:p>
            <a:r>
              <a:rPr lang="sv-SE" baseline="0" dirty="0"/>
              <a:t>Läkartidningen </a:t>
            </a:r>
          </a:p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FBD451-885F-4E07-861B-172797688AD7}" type="slidenum">
              <a:rPr lang="sv-SE" smtClean="0"/>
              <a:t>5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318230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984258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5200"/>
            </a:lvl1pPr>
            <a:lvl2pPr lvl="1" algn="ctr">
              <a:spcBef>
                <a:spcPts val="0"/>
              </a:spcBef>
              <a:buSzPct val="100000"/>
              <a:defRPr sz="5200"/>
            </a:lvl2pPr>
            <a:lvl3pPr lvl="2" algn="ctr">
              <a:spcBef>
                <a:spcPts val="0"/>
              </a:spcBef>
              <a:buSzPct val="100000"/>
              <a:defRPr sz="5200"/>
            </a:lvl3pPr>
            <a:lvl4pPr lvl="3" algn="ctr">
              <a:spcBef>
                <a:spcPts val="0"/>
              </a:spcBef>
              <a:buSzPct val="100000"/>
              <a:defRPr sz="5200"/>
            </a:lvl4pPr>
            <a:lvl5pPr lvl="4" algn="ctr">
              <a:spcBef>
                <a:spcPts val="0"/>
              </a:spcBef>
              <a:buSzPct val="100000"/>
              <a:defRPr sz="5200"/>
            </a:lvl5pPr>
            <a:lvl6pPr lvl="5" algn="ctr">
              <a:spcBef>
                <a:spcPts val="0"/>
              </a:spcBef>
              <a:buSzPct val="100000"/>
              <a:defRPr sz="5200"/>
            </a:lvl6pPr>
            <a:lvl7pPr lvl="6" algn="ctr">
              <a:spcBef>
                <a:spcPts val="0"/>
              </a:spcBef>
              <a:buSzPct val="100000"/>
              <a:defRPr sz="5200"/>
            </a:lvl7pPr>
            <a:lvl8pPr lvl="7" algn="ctr">
              <a:spcBef>
                <a:spcPts val="0"/>
              </a:spcBef>
              <a:buSzPct val="100000"/>
              <a:defRPr sz="5200"/>
            </a:lvl8pPr>
            <a:lvl9pPr lvl="8" algn="ctr">
              <a:spcBef>
                <a:spcPts val="0"/>
              </a:spcBef>
              <a:buSzPct val="100000"/>
              <a:defRPr sz="5200"/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wrap="square" lIns="91425" tIns="91425" rIns="91425" bIns="91425" anchor="ctr" anchorCtr="0"/>
          <a:lstStyle>
            <a:lvl1pPr lvl="0" algn="ctr">
              <a:spcBef>
                <a:spcPts val="0"/>
              </a:spcBef>
              <a:buSzPct val="100000"/>
              <a:defRPr sz="3600"/>
            </a:lvl1pPr>
            <a:lvl2pPr lvl="1" algn="ctr">
              <a:spcBef>
                <a:spcPts val="0"/>
              </a:spcBef>
              <a:buSzPct val="100000"/>
              <a:defRPr sz="3600"/>
            </a:lvl2pPr>
            <a:lvl3pPr lvl="2" algn="ctr">
              <a:spcBef>
                <a:spcPts val="0"/>
              </a:spcBef>
              <a:buSzPct val="100000"/>
              <a:defRPr sz="3600"/>
            </a:lvl3pPr>
            <a:lvl4pPr lvl="3" algn="ctr">
              <a:spcBef>
                <a:spcPts val="0"/>
              </a:spcBef>
              <a:buSzPct val="100000"/>
              <a:defRPr sz="3600"/>
            </a:lvl4pPr>
            <a:lvl5pPr lvl="4" algn="ctr">
              <a:spcBef>
                <a:spcPts val="0"/>
              </a:spcBef>
              <a:buSzPct val="100000"/>
              <a:defRPr sz="3600"/>
            </a:lvl5pPr>
            <a:lvl6pPr lvl="5" algn="ctr">
              <a:spcBef>
                <a:spcPts val="0"/>
              </a:spcBef>
              <a:buSzPct val="100000"/>
              <a:defRPr sz="3600"/>
            </a:lvl6pPr>
            <a:lvl7pPr lvl="6" algn="ctr">
              <a:spcBef>
                <a:spcPts val="0"/>
              </a:spcBef>
              <a:buSzPct val="100000"/>
              <a:defRPr sz="3600"/>
            </a:lvl7pPr>
            <a:lvl8pPr lvl="7" algn="ctr">
              <a:spcBef>
                <a:spcPts val="0"/>
              </a:spcBef>
              <a:buSzPct val="100000"/>
              <a:defRPr sz="3600"/>
            </a:lvl8pPr>
            <a:lvl9pPr lvl="8" algn="ctr">
              <a:spcBef>
                <a:spcPts val="0"/>
              </a:spcBef>
              <a:buSzPct val="100000"/>
              <a:defRPr sz="3600"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wrap="square" lIns="91425" tIns="91425" rIns="91425" bIns="91425" anchor="ctr" anchorCtr="0"/>
          <a:lstStyle>
            <a:lvl1pPr lvl="0">
              <a:spcBef>
                <a:spcPts val="0"/>
              </a:spcBef>
              <a:buSzPct val="100000"/>
              <a:defRPr sz="4800"/>
            </a:lvl1pPr>
            <a:lvl2pPr lvl="1">
              <a:spcBef>
                <a:spcPts val="0"/>
              </a:spcBef>
              <a:buSzPct val="100000"/>
              <a:defRPr sz="4800"/>
            </a:lvl2pPr>
            <a:lvl3pPr lvl="2">
              <a:spcBef>
                <a:spcPts val="0"/>
              </a:spcBef>
              <a:buSzPct val="100000"/>
              <a:defRPr sz="4800"/>
            </a:lvl3pPr>
            <a:lvl4pPr lvl="3">
              <a:spcBef>
                <a:spcPts val="0"/>
              </a:spcBef>
              <a:buSzPct val="100000"/>
              <a:defRPr sz="4800"/>
            </a:lvl4pPr>
            <a:lvl5pPr lvl="4">
              <a:spcBef>
                <a:spcPts val="0"/>
              </a:spcBef>
              <a:buSzPct val="100000"/>
              <a:defRPr sz="4800"/>
            </a:lvl5pPr>
            <a:lvl6pPr lvl="5">
              <a:spcBef>
                <a:spcPts val="0"/>
              </a:spcBef>
              <a:buSzPct val="100000"/>
              <a:defRPr sz="4800"/>
            </a:lvl6pPr>
            <a:lvl7pPr lvl="6">
              <a:spcBef>
                <a:spcPts val="0"/>
              </a:spcBef>
              <a:buSzPct val="100000"/>
              <a:defRPr sz="4800"/>
            </a:lvl7pPr>
            <a:lvl8pPr lvl="7">
              <a:spcBef>
                <a:spcPts val="0"/>
              </a:spcBef>
              <a:buSzPct val="100000"/>
              <a:defRPr sz="4800"/>
            </a:lvl8pPr>
            <a:lvl9pPr lvl="8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wrap="square" lIns="91425" tIns="91425" rIns="91425" bIns="91425" anchor="ctr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wrap="square" lIns="91425" tIns="91425" rIns="91425" bIns="91425" anchor="ctr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12000"/>
            </a:lvl1pPr>
            <a:lvl2pPr lvl="1" algn="ctr">
              <a:spcBef>
                <a:spcPts val="0"/>
              </a:spcBef>
              <a:buSzPct val="100000"/>
              <a:defRPr sz="12000"/>
            </a:lvl2pPr>
            <a:lvl3pPr lvl="2" algn="ctr">
              <a:spcBef>
                <a:spcPts val="0"/>
              </a:spcBef>
              <a:buSzPct val="100000"/>
              <a:defRPr sz="12000"/>
            </a:lvl3pPr>
            <a:lvl4pPr lvl="3" algn="ctr">
              <a:spcBef>
                <a:spcPts val="0"/>
              </a:spcBef>
              <a:buSzPct val="100000"/>
              <a:defRPr sz="12000"/>
            </a:lvl4pPr>
            <a:lvl5pPr lvl="4" algn="ctr">
              <a:spcBef>
                <a:spcPts val="0"/>
              </a:spcBef>
              <a:buSzPct val="100000"/>
              <a:defRPr sz="12000"/>
            </a:lvl5pPr>
            <a:lvl6pPr lvl="5" algn="ctr">
              <a:spcBef>
                <a:spcPts val="0"/>
              </a:spcBef>
              <a:buSzPct val="100000"/>
              <a:defRPr sz="12000"/>
            </a:lvl6pPr>
            <a:lvl7pPr lvl="6" algn="ctr">
              <a:spcBef>
                <a:spcPts val="0"/>
              </a:spcBef>
              <a:buSzPct val="100000"/>
              <a:defRPr sz="12000"/>
            </a:lvl7pPr>
            <a:lvl8pPr lvl="7" algn="ctr">
              <a:spcBef>
                <a:spcPts val="0"/>
              </a:spcBef>
              <a:buSzPct val="100000"/>
              <a:defRPr sz="12000"/>
            </a:lvl8pPr>
            <a:lvl9pPr lvl="8" algn="ctr">
              <a:spcBef>
                <a:spcPts val="0"/>
              </a:spcBef>
              <a:buSzPct val="100000"/>
              <a:defRPr sz="12000"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Innehåll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 txBox="1">
            <a:spLocks noGrp="1"/>
          </p:cNvSpPr>
          <p:nvPr>
            <p:ph type="body" idx="1"/>
          </p:nvPr>
        </p:nvSpPr>
        <p:spPr>
          <a:xfrm>
            <a:off x="457200" y="205978"/>
            <a:ext cx="8229600" cy="4388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7" name="Shape 127"/>
          <p:cNvSpPr txBox="1">
            <a:spLocks noGrp="1"/>
          </p:cNvSpPr>
          <p:nvPr>
            <p:ph type="dt" idx="10"/>
          </p:nvPr>
        </p:nvSpPr>
        <p:spPr>
          <a:xfrm>
            <a:off x="457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8" name="Shape 128"/>
          <p:cNvSpPr txBox="1">
            <a:spLocks noGrp="1"/>
          </p:cNvSpPr>
          <p:nvPr>
            <p:ph type="ftr" idx="11"/>
          </p:nvPr>
        </p:nvSpPr>
        <p:spPr>
          <a:xfrm>
            <a:off x="3124200" y="4683918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9" name="Shape 129"/>
          <p:cNvSpPr txBox="1">
            <a:spLocks noGrp="1"/>
          </p:cNvSpPr>
          <p:nvPr>
            <p:ph type="sldNum" idx="12"/>
          </p:nvPr>
        </p:nvSpPr>
        <p:spPr>
          <a:xfrm>
            <a:off x="6553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34846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Endast rubrik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dt" idx="10"/>
          </p:nvPr>
        </p:nvSpPr>
        <p:spPr>
          <a:xfrm>
            <a:off x="457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ftr" idx="11"/>
          </p:nvPr>
        </p:nvSpPr>
        <p:spPr>
          <a:xfrm>
            <a:off x="3124200" y="4683918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sldNum" idx="12"/>
          </p:nvPr>
        </p:nvSpPr>
        <p:spPr>
          <a:xfrm>
            <a:off x="6553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Avsnittsrubrik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 txBox="1">
            <a:spLocks noGrp="1"/>
          </p:cNvSpPr>
          <p:nvPr>
            <p:ph type="title"/>
          </p:nvPr>
        </p:nvSpPr>
        <p:spPr>
          <a:xfrm>
            <a:off x="722312" y="3305175"/>
            <a:ext cx="7772400" cy="1021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body" idx="1"/>
          </p:nvPr>
        </p:nvSpPr>
        <p:spPr>
          <a:xfrm>
            <a:off x="722312" y="2180034"/>
            <a:ext cx="7772400" cy="11250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dt" idx="10"/>
          </p:nvPr>
        </p:nvSpPr>
        <p:spPr>
          <a:xfrm>
            <a:off x="457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ftr" idx="11"/>
          </p:nvPr>
        </p:nvSpPr>
        <p:spPr>
          <a:xfrm>
            <a:off x="3124200" y="4683918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sldNum" idx="12"/>
          </p:nvPr>
        </p:nvSpPr>
        <p:spPr>
          <a:xfrm>
            <a:off x="6553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vå innehållsdelar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342900" marR="0" lvl="0" indent="-1651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3335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body" idx="2"/>
          </p:nvPr>
        </p:nvSpPr>
        <p:spPr>
          <a:xfrm>
            <a:off x="4648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342900" marR="0" lvl="0" indent="-1651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3335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dt" idx="10"/>
          </p:nvPr>
        </p:nvSpPr>
        <p:spPr>
          <a:xfrm>
            <a:off x="457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4" name="Shape 84"/>
          <p:cNvSpPr txBox="1">
            <a:spLocks noGrp="1"/>
          </p:cNvSpPr>
          <p:nvPr>
            <p:ph type="ftr" idx="11"/>
          </p:nvPr>
        </p:nvSpPr>
        <p:spPr>
          <a:xfrm>
            <a:off x="3124200" y="4683918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sldNum" idx="12"/>
          </p:nvPr>
        </p:nvSpPr>
        <p:spPr>
          <a:xfrm>
            <a:off x="6553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Jämförelse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8" name="Shape 88"/>
          <p:cNvSpPr txBox="1">
            <a:spLocks noGrp="1"/>
          </p:cNvSpPr>
          <p:nvPr>
            <p:ph type="body" idx="1"/>
          </p:nvPr>
        </p:nvSpPr>
        <p:spPr>
          <a:xfrm>
            <a:off x="457200" y="1151334"/>
            <a:ext cx="4040100" cy="479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9" name="Shape 89"/>
          <p:cNvSpPr txBox="1">
            <a:spLocks noGrp="1"/>
          </p:cNvSpPr>
          <p:nvPr>
            <p:ph type="body" idx="2"/>
          </p:nvPr>
        </p:nvSpPr>
        <p:spPr>
          <a:xfrm>
            <a:off x="457200" y="1631156"/>
            <a:ext cx="4040100" cy="2963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342900" marR="0" lvl="0" indent="-190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5875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0" name="Shape 90"/>
          <p:cNvSpPr txBox="1">
            <a:spLocks noGrp="1"/>
          </p:cNvSpPr>
          <p:nvPr>
            <p:ph type="body" idx="3"/>
          </p:nvPr>
        </p:nvSpPr>
        <p:spPr>
          <a:xfrm>
            <a:off x="4645025" y="1151334"/>
            <a:ext cx="4041900" cy="479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1" name="Shape 91"/>
          <p:cNvSpPr txBox="1">
            <a:spLocks noGrp="1"/>
          </p:cNvSpPr>
          <p:nvPr>
            <p:ph type="body" idx="4"/>
          </p:nvPr>
        </p:nvSpPr>
        <p:spPr>
          <a:xfrm>
            <a:off x="4645025" y="1631156"/>
            <a:ext cx="4041900" cy="2963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342900" marR="0" lvl="0" indent="-190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5875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2" name="Shape 92"/>
          <p:cNvSpPr txBox="1">
            <a:spLocks noGrp="1"/>
          </p:cNvSpPr>
          <p:nvPr>
            <p:ph type="dt" idx="10"/>
          </p:nvPr>
        </p:nvSpPr>
        <p:spPr>
          <a:xfrm>
            <a:off x="457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3" name="Shape 93"/>
          <p:cNvSpPr txBox="1">
            <a:spLocks noGrp="1"/>
          </p:cNvSpPr>
          <p:nvPr>
            <p:ph type="ftr" idx="11"/>
          </p:nvPr>
        </p:nvSpPr>
        <p:spPr>
          <a:xfrm>
            <a:off x="3124200" y="4683918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4" name="Shape 94"/>
          <p:cNvSpPr txBox="1">
            <a:spLocks noGrp="1"/>
          </p:cNvSpPr>
          <p:nvPr>
            <p:ph type="sldNum" idx="12"/>
          </p:nvPr>
        </p:nvSpPr>
        <p:spPr>
          <a:xfrm>
            <a:off x="6553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Tom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 txBox="1">
            <a:spLocks noGrp="1"/>
          </p:cNvSpPr>
          <p:nvPr>
            <p:ph type="dt" idx="10"/>
          </p:nvPr>
        </p:nvSpPr>
        <p:spPr>
          <a:xfrm>
            <a:off x="457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7" name="Shape 97"/>
          <p:cNvSpPr txBox="1">
            <a:spLocks noGrp="1"/>
          </p:cNvSpPr>
          <p:nvPr>
            <p:ph type="ftr" idx="11"/>
          </p:nvPr>
        </p:nvSpPr>
        <p:spPr>
          <a:xfrm>
            <a:off x="3124200" y="4683918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8" name="Shape 98"/>
          <p:cNvSpPr txBox="1">
            <a:spLocks noGrp="1"/>
          </p:cNvSpPr>
          <p:nvPr>
            <p:ph type="sldNum" idx="12"/>
          </p:nvPr>
        </p:nvSpPr>
        <p:spPr>
          <a:xfrm>
            <a:off x="6553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Innehåll med bildtext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 txBox="1">
            <a:spLocks noGrp="1"/>
          </p:cNvSpPr>
          <p:nvPr>
            <p:ph type="title"/>
          </p:nvPr>
        </p:nvSpPr>
        <p:spPr>
          <a:xfrm>
            <a:off x="457200" y="204787"/>
            <a:ext cx="3008400" cy="871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20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3575050" y="204787"/>
            <a:ext cx="5111700" cy="4389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2" name="Shape 102"/>
          <p:cNvSpPr txBox="1">
            <a:spLocks noGrp="1"/>
          </p:cNvSpPr>
          <p:nvPr>
            <p:ph type="body" idx="2"/>
          </p:nvPr>
        </p:nvSpPr>
        <p:spPr>
          <a:xfrm>
            <a:off x="457200" y="1076325"/>
            <a:ext cx="3008400" cy="3518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3" name="Shape 103"/>
          <p:cNvSpPr txBox="1">
            <a:spLocks noGrp="1"/>
          </p:cNvSpPr>
          <p:nvPr>
            <p:ph type="dt" idx="10"/>
          </p:nvPr>
        </p:nvSpPr>
        <p:spPr>
          <a:xfrm>
            <a:off x="457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4" name="Shape 104"/>
          <p:cNvSpPr txBox="1">
            <a:spLocks noGrp="1"/>
          </p:cNvSpPr>
          <p:nvPr>
            <p:ph type="ftr" idx="11"/>
          </p:nvPr>
        </p:nvSpPr>
        <p:spPr>
          <a:xfrm>
            <a:off x="3124200" y="4683918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5" name="Shape 105"/>
          <p:cNvSpPr txBox="1">
            <a:spLocks noGrp="1"/>
          </p:cNvSpPr>
          <p:nvPr>
            <p:ph type="sldNum" idx="12"/>
          </p:nvPr>
        </p:nvSpPr>
        <p:spPr>
          <a:xfrm>
            <a:off x="6553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Bild med bildtext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 txBox="1">
            <a:spLocks noGrp="1"/>
          </p:cNvSpPr>
          <p:nvPr>
            <p:ph type="title"/>
          </p:nvPr>
        </p:nvSpPr>
        <p:spPr>
          <a:xfrm>
            <a:off x="1792288" y="3600450"/>
            <a:ext cx="5486400" cy="4251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20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8" name="Shape 108"/>
          <p:cNvSpPr>
            <a:spLocks noGrp="1"/>
          </p:cNvSpPr>
          <p:nvPr>
            <p:ph type="pic" idx="2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9" name="Shape 109"/>
          <p:cNvSpPr txBox="1">
            <a:spLocks noGrp="1"/>
          </p:cNvSpPr>
          <p:nvPr>
            <p:ph type="body" idx="1"/>
          </p:nvPr>
        </p:nvSpPr>
        <p:spPr>
          <a:xfrm>
            <a:off x="1792288" y="4025503"/>
            <a:ext cx="5486400" cy="603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0" name="Shape 110"/>
          <p:cNvSpPr txBox="1">
            <a:spLocks noGrp="1"/>
          </p:cNvSpPr>
          <p:nvPr>
            <p:ph type="dt" idx="10"/>
          </p:nvPr>
        </p:nvSpPr>
        <p:spPr>
          <a:xfrm>
            <a:off x="457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1" name="Shape 111"/>
          <p:cNvSpPr txBox="1">
            <a:spLocks noGrp="1"/>
          </p:cNvSpPr>
          <p:nvPr>
            <p:ph type="ftr" idx="11"/>
          </p:nvPr>
        </p:nvSpPr>
        <p:spPr>
          <a:xfrm>
            <a:off x="3124200" y="4683918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2" name="Shape 112"/>
          <p:cNvSpPr txBox="1">
            <a:spLocks noGrp="1"/>
          </p:cNvSpPr>
          <p:nvPr>
            <p:ph type="sldNum" idx="12"/>
          </p:nvPr>
        </p:nvSpPr>
        <p:spPr>
          <a:xfrm>
            <a:off x="6553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Rubrik och lodrät text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5" name="Shape 115"/>
          <p:cNvSpPr txBox="1">
            <a:spLocks noGrp="1"/>
          </p:cNvSpPr>
          <p:nvPr>
            <p:ph type="body" idx="1"/>
          </p:nvPr>
        </p:nvSpPr>
        <p:spPr>
          <a:xfrm rot="5400000">
            <a:off x="2874750" y="-1217400"/>
            <a:ext cx="3394500" cy="8229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6" name="Shape 116"/>
          <p:cNvSpPr txBox="1">
            <a:spLocks noGrp="1"/>
          </p:cNvSpPr>
          <p:nvPr>
            <p:ph type="dt" idx="10"/>
          </p:nvPr>
        </p:nvSpPr>
        <p:spPr>
          <a:xfrm>
            <a:off x="457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7" name="Shape 117"/>
          <p:cNvSpPr txBox="1">
            <a:spLocks noGrp="1"/>
          </p:cNvSpPr>
          <p:nvPr>
            <p:ph type="ftr" idx="11"/>
          </p:nvPr>
        </p:nvSpPr>
        <p:spPr>
          <a:xfrm>
            <a:off x="3124200" y="4683918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8" name="Shape 118"/>
          <p:cNvSpPr txBox="1">
            <a:spLocks noGrp="1"/>
          </p:cNvSpPr>
          <p:nvPr>
            <p:ph type="sldNum" idx="12"/>
          </p:nvPr>
        </p:nvSpPr>
        <p:spPr>
          <a:xfrm>
            <a:off x="6553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Lodrät rubrik och text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 txBox="1">
            <a:spLocks noGrp="1"/>
          </p:cNvSpPr>
          <p:nvPr>
            <p:ph type="title"/>
          </p:nvPr>
        </p:nvSpPr>
        <p:spPr>
          <a:xfrm rot="5400000">
            <a:off x="5463750" y="1371628"/>
            <a:ext cx="4388700" cy="20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1" name="Shape 121"/>
          <p:cNvSpPr txBox="1">
            <a:spLocks noGrp="1"/>
          </p:cNvSpPr>
          <p:nvPr>
            <p:ph type="body" idx="1"/>
          </p:nvPr>
        </p:nvSpPr>
        <p:spPr>
          <a:xfrm rot="5400000">
            <a:off x="1272750" y="-609571"/>
            <a:ext cx="4388700" cy="6019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2" name="Shape 122"/>
          <p:cNvSpPr txBox="1">
            <a:spLocks noGrp="1"/>
          </p:cNvSpPr>
          <p:nvPr>
            <p:ph type="dt" idx="10"/>
          </p:nvPr>
        </p:nvSpPr>
        <p:spPr>
          <a:xfrm>
            <a:off x="457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3" name="Shape 123"/>
          <p:cNvSpPr txBox="1">
            <a:spLocks noGrp="1"/>
          </p:cNvSpPr>
          <p:nvPr>
            <p:ph type="ftr" idx="11"/>
          </p:nvPr>
        </p:nvSpPr>
        <p:spPr>
          <a:xfrm>
            <a:off x="3124200" y="4683918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4" name="Shape 124"/>
          <p:cNvSpPr txBox="1">
            <a:spLocks noGrp="1"/>
          </p:cNvSpPr>
          <p:nvPr>
            <p:ph type="sldNum" idx="12"/>
          </p:nvPr>
        </p:nvSpPr>
        <p:spPr>
          <a:xfrm>
            <a:off x="6553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Innehåll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 txBox="1">
            <a:spLocks noGrp="1"/>
          </p:cNvSpPr>
          <p:nvPr>
            <p:ph type="body" idx="1"/>
          </p:nvPr>
        </p:nvSpPr>
        <p:spPr>
          <a:xfrm>
            <a:off x="457200" y="205978"/>
            <a:ext cx="8229600" cy="4388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7" name="Shape 127"/>
          <p:cNvSpPr txBox="1">
            <a:spLocks noGrp="1"/>
          </p:cNvSpPr>
          <p:nvPr>
            <p:ph type="dt" idx="10"/>
          </p:nvPr>
        </p:nvSpPr>
        <p:spPr>
          <a:xfrm>
            <a:off x="457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8" name="Shape 128"/>
          <p:cNvSpPr txBox="1">
            <a:spLocks noGrp="1"/>
          </p:cNvSpPr>
          <p:nvPr>
            <p:ph type="ftr" idx="11"/>
          </p:nvPr>
        </p:nvSpPr>
        <p:spPr>
          <a:xfrm>
            <a:off x="3124200" y="4683918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9" name="Shape 129"/>
          <p:cNvSpPr txBox="1">
            <a:spLocks noGrp="1"/>
          </p:cNvSpPr>
          <p:nvPr>
            <p:ph type="sldNum" idx="12"/>
          </p:nvPr>
        </p:nvSpPr>
        <p:spPr>
          <a:xfrm>
            <a:off x="6553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buChar char="●"/>
              <a:defRPr sz="1800">
                <a:solidFill>
                  <a:schemeClr val="dk2"/>
                </a:solidFill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Char char="○"/>
              <a:defRPr>
                <a:solidFill>
                  <a:schemeClr val="dk2"/>
                </a:solidFill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Char char="■"/>
              <a:defRPr>
                <a:solidFill>
                  <a:schemeClr val="dk2"/>
                </a:solidFill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Char char="●"/>
              <a:defRPr>
                <a:solidFill>
                  <a:schemeClr val="dk2"/>
                </a:solidFill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Char char="○"/>
              <a:defRPr>
                <a:solidFill>
                  <a:schemeClr val="dk2"/>
                </a:solidFill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Char char="■"/>
              <a:defRPr>
                <a:solidFill>
                  <a:schemeClr val="dk2"/>
                </a:solidFill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Char char="●"/>
              <a:defRPr>
                <a:solidFill>
                  <a:schemeClr val="dk2"/>
                </a:solidFill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Char char="○"/>
              <a:defRPr>
                <a:solidFill>
                  <a:schemeClr val="dk2"/>
                </a:solidFill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>
                <a:solidFill>
                  <a:schemeClr val="dk2"/>
                </a:solidFill>
              </a:rPr>
              <a:t>‹#›</a:t>
            </a:fld>
            <a:endParaRPr lang="en" sz="1000">
              <a:solidFill>
                <a:schemeClr val="dk2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73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ctr" rtl="0"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dt" idx="10"/>
          </p:nvPr>
        </p:nvSpPr>
        <p:spPr>
          <a:xfrm>
            <a:off x="457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ftr" idx="11"/>
          </p:nvPr>
        </p:nvSpPr>
        <p:spPr>
          <a:xfrm>
            <a:off x="3124200" y="4683918"/>
            <a:ext cx="2895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sldNum" idx="12"/>
          </p:nvPr>
        </p:nvSpPr>
        <p:spPr>
          <a:xfrm>
            <a:off x="6553200" y="4683918"/>
            <a:ext cx="2133600" cy="357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lang="en"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e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8.emf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4.emf"/><Relationship Id="rId4" Type="http://schemas.openxmlformats.org/officeDocument/2006/relationships/oleObject" Target="../embeddings/oleObject3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Shape 141" descr="LIC_indelning2048_webb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96375" y="152400"/>
            <a:ext cx="2151259" cy="4838699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Shape 142"/>
          <p:cNvSpPr txBox="1"/>
          <p:nvPr/>
        </p:nvSpPr>
        <p:spPr>
          <a:xfrm>
            <a:off x="5117700" y="1870325"/>
            <a:ext cx="1923180" cy="399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1800" dirty="0"/>
              <a:t>ELINOR (Umeå)</a:t>
            </a:r>
          </a:p>
        </p:txBody>
      </p:sp>
      <p:sp>
        <p:nvSpPr>
          <p:cNvPr id="143" name="Shape 143"/>
          <p:cNvSpPr txBox="1"/>
          <p:nvPr/>
        </p:nvSpPr>
        <p:spPr>
          <a:xfrm>
            <a:off x="1502239" y="3993875"/>
            <a:ext cx="2262562" cy="399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800" dirty="0"/>
              <a:t>LUPP (Gothenburg)</a:t>
            </a:r>
          </a:p>
        </p:txBody>
      </p:sp>
      <p:sp>
        <p:nvSpPr>
          <p:cNvPr id="144" name="Shape 144"/>
          <p:cNvSpPr txBox="1"/>
          <p:nvPr/>
        </p:nvSpPr>
        <p:spPr>
          <a:xfrm>
            <a:off x="4667549" y="4385375"/>
            <a:ext cx="1895059" cy="399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800" dirty="0"/>
              <a:t>LiLi (Linköping)</a:t>
            </a:r>
          </a:p>
        </p:txBody>
      </p:sp>
      <p:sp>
        <p:nvSpPr>
          <p:cNvPr id="145" name="Shape 145"/>
          <p:cNvSpPr txBox="1"/>
          <p:nvPr/>
        </p:nvSpPr>
        <p:spPr>
          <a:xfrm>
            <a:off x="5385600" y="3361750"/>
            <a:ext cx="2256171" cy="399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800" dirty="0"/>
              <a:t>Karolic (Stockholm)</a:t>
            </a:r>
          </a:p>
        </p:txBody>
      </p:sp>
      <p:sp>
        <p:nvSpPr>
          <p:cNvPr id="146" name="Shape 146"/>
          <p:cNvSpPr txBox="1"/>
          <p:nvPr/>
        </p:nvSpPr>
        <p:spPr>
          <a:xfrm>
            <a:off x="5078227" y="2941126"/>
            <a:ext cx="1902042" cy="399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800" dirty="0"/>
              <a:t>ULIC (Uppsala)</a:t>
            </a:r>
          </a:p>
        </p:txBody>
      </p:sp>
      <p:cxnSp>
        <p:nvCxnSpPr>
          <p:cNvPr id="147" name="Shape 147"/>
          <p:cNvCxnSpPr/>
          <p:nvPr/>
        </p:nvCxnSpPr>
        <p:spPr>
          <a:xfrm>
            <a:off x="4411350" y="3914975"/>
            <a:ext cx="332400" cy="62280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id="148" name="Shape 148"/>
          <p:cNvCxnSpPr/>
          <p:nvPr/>
        </p:nvCxnSpPr>
        <p:spPr>
          <a:xfrm rot="10800000" flipH="1">
            <a:off x="4785300" y="3158350"/>
            <a:ext cx="306600" cy="16620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id="149" name="Shape 149"/>
          <p:cNvCxnSpPr/>
          <p:nvPr/>
        </p:nvCxnSpPr>
        <p:spPr>
          <a:xfrm rot="10800000" flipH="1">
            <a:off x="4903500" y="3546850"/>
            <a:ext cx="482100" cy="2940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3" name="textruta 2"/>
          <p:cNvSpPr txBox="1"/>
          <p:nvPr/>
        </p:nvSpPr>
        <p:spPr>
          <a:xfrm>
            <a:off x="173111" y="152400"/>
            <a:ext cx="400782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4000" dirty="0" err="1"/>
              <a:t>Drug</a:t>
            </a:r>
            <a:r>
              <a:rPr lang="sv-SE" sz="4000" dirty="0"/>
              <a:t> Information</a:t>
            </a:r>
          </a:p>
          <a:p>
            <a:r>
              <a:rPr lang="sv-SE" sz="4000" dirty="0"/>
              <a:t>in Sweden</a:t>
            </a:r>
          </a:p>
        </p:txBody>
      </p:sp>
      <p:sp>
        <p:nvSpPr>
          <p:cNvPr id="4" name="textruta 3"/>
          <p:cNvSpPr txBox="1"/>
          <p:nvPr/>
        </p:nvSpPr>
        <p:spPr>
          <a:xfrm>
            <a:off x="7733781" y="4625788"/>
            <a:ext cx="12488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www.lic.nu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5984" y="2897947"/>
            <a:ext cx="2566727" cy="1826245"/>
          </a:xfrm>
          <a:prstGeom prst="rect">
            <a:avLst/>
          </a:prstGeom>
        </p:spPr>
      </p:pic>
      <p:pic>
        <p:nvPicPr>
          <p:cNvPr id="6" name="Bildobjekt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592" y="889686"/>
            <a:ext cx="2771737" cy="1844964"/>
          </a:xfrm>
          <a:prstGeom prst="rect">
            <a:avLst/>
          </a:prstGeom>
        </p:spPr>
      </p:pic>
      <p:pic>
        <p:nvPicPr>
          <p:cNvPr id="8" name="Bildobjekt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311" y="2933439"/>
            <a:ext cx="2405675" cy="1790753"/>
          </a:xfrm>
          <a:prstGeom prst="rect">
            <a:avLst/>
          </a:prstGeom>
        </p:spPr>
      </p:pic>
      <p:pic>
        <p:nvPicPr>
          <p:cNvPr id="10" name="Bildobjekt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68130" y="889686"/>
            <a:ext cx="3601352" cy="1800676"/>
          </a:xfrm>
          <a:prstGeom prst="rect">
            <a:avLst/>
          </a:prstGeom>
        </p:spPr>
      </p:pic>
      <p:pic>
        <p:nvPicPr>
          <p:cNvPr id="12" name="Bildobjekt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15736" y="2867219"/>
            <a:ext cx="2253070" cy="1856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636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 algn="l">
              <a:spcBef>
                <a:spcPts val="0"/>
              </a:spcBef>
              <a:buNone/>
            </a:pPr>
            <a:r>
              <a:rPr lang="en" sz="4000" dirty="0"/>
              <a:t>Questions 2016</a:t>
            </a:r>
          </a:p>
        </p:txBody>
      </p:sp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1298224"/>
              </p:ext>
            </p:extLst>
          </p:nvPr>
        </p:nvGraphicFramePr>
        <p:xfrm>
          <a:off x="1389050" y="1254499"/>
          <a:ext cx="5981700" cy="3781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Worksheet" r:id="rId4" imgW="5981824" imgH="3781357" progId="Excel.Sheet.12">
                  <p:embed/>
                </p:oleObj>
              </mc:Choice>
              <mc:Fallback>
                <p:oleObj name="Worksheet" r:id="rId4" imgW="5981824" imgH="3781357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389050" y="1254499"/>
                        <a:ext cx="5981700" cy="37814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hape 223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lvl="0" algn="l" rtl="0">
              <a:spcBef>
                <a:spcPts val="0"/>
              </a:spcBef>
              <a:buNone/>
            </a:pPr>
            <a:r>
              <a:rPr lang="en" sz="4000" dirty="0"/>
              <a:t>Type of question</a:t>
            </a:r>
            <a:endParaRPr lang="en" sz="1000" dirty="0"/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324276"/>
              </p:ext>
            </p:extLst>
          </p:nvPr>
        </p:nvGraphicFramePr>
        <p:xfrm>
          <a:off x="1166812" y="1063378"/>
          <a:ext cx="6810375" cy="3990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Worksheet" r:id="rId4" imgW="6810322" imgH="3991043" progId="Excel.Sheet.12">
                  <p:embed/>
                </p:oleObj>
              </mc:Choice>
              <mc:Fallback>
                <p:oleObj name="Worksheet" r:id="rId4" imgW="6810322" imgH="3991043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66812" y="1063378"/>
                        <a:ext cx="6810375" cy="3990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hape 20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09754" y="1143113"/>
            <a:ext cx="3869140" cy="1294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Bildobjekt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7961" y="2641015"/>
            <a:ext cx="3527907" cy="2370487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4" name="Shape 20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6624" y="1143113"/>
            <a:ext cx="2217926" cy="55861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Bildobjekt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950272">
            <a:off x="709867" y="2829897"/>
            <a:ext cx="2793193" cy="1992723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7" name="Rubrik 6"/>
          <p:cNvSpPr>
            <a:spLocks noGrp="1"/>
          </p:cNvSpPr>
          <p:nvPr>
            <p:ph type="title"/>
          </p:nvPr>
        </p:nvSpPr>
        <p:spPr>
          <a:xfrm>
            <a:off x="215153" y="-349240"/>
            <a:ext cx="8798218" cy="1640195"/>
          </a:xfrm>
        </p:spPr>
        <p:txBody>
          <a:bodyPr/>
          <a:lstStyle/>
          <a:p>
            <a:pPr algn="l"/>
            <a:r>
              <a:rPr lang="sv-SE" sz="4000" dirty="0" err="1"/>
              <a:t>Publication</a:t>
            </a:r>
            <a:r>
              <a:rPr lang="sv-SE" sz="4000" dirty="0"/>
              <a:t> </a:t>
            </a:r>
            <a:r>
              <a:rPr lang="sv-SE" sz="4000" dirty="0" err="1"/>
              <a:t>of</a:t>
            </a:r>
            <a:r>
              <a:rPr lang="sv-SE" sz="4000" dirty="0"/>
              <a:t> </a:t>
            </a:r>
            <a:r>
              <a:rPr lang="sv-SE" sz="4000" dirty="0" err="1"/>
              <a:t>questions</a:t>
            </a:r>
            <a:r>
              <a:rPr lang="sv-SE" sz="4000" dirty="0"/>
              <a:t> and </a:t>
            </a:r>
            <a:r>
              <a:rPr lang="sv-SE" sz="4000" dirty="0" err="1"/>
              <a:t>answers</a:t>
            </a:r>
            <a:r>
              <a:rPr lang="sv-SE" sz="4000" dirty="0"/>
              <a:t>  </a:t>
            </a:r>
          </a:p>
        </p:txBody>
      </p:sp>
      <p:pic>
        <p:nvPicPr>
          <p:cNvPr id="11" name="Bildobjekt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8111" y="1788603"/>
            <a:ext cx="2707283" cy="507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257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311700" y="268292"/>
            <a:ext cx="8520600" cy="572700"/>
          </a:xfrm>
        </p:spPr>
        <p:txBody>
          <a:bodyPr/>
          <a:lstStyle/>
          <a:p>
            <a:r>
              <a:rPr lang="sv-SE" sz="4000" dirty="0" err="1"/>
              <a:t>News</a:t>
            </a:r>
            <a:r>
              <a:rPr lang="sv-SE" sz="4000" dirty="0"/>
              <a:t> from Sweden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rgbClr val="FF0000"/>
              </a:buClr>
            </a:pPr>
            <a:r>
              <a:rPr lang="sv-SE" dirty="0"/>
              <a:t> Uppsala </a:t>
            </a:r>
            <a:r>
              <a:rPr lang="sv-SE" dirty="0" err="1"/>
              <a:t>will</a:t>
            </a:r>
            <a:r>
              <a:rPr lang="sv-SE" dirty="0"/>
              <a:t> </a:t>
            </a:r>
            <a:r>
              <a:rPr lang="sv-SE" dirty="0" err="1"/>
              <a:t>use</a:t>
            </a:r>
            <a:r>
              <a:rPr lang="sv-SE" dirty="0"/>
              <a:t> the </a:t>
            </a:r>
            <a:r>
              <a:rPr lang="sv-SE" dirty="0" err="1"/>
              <a:t>Relis</a:t>
            </a:r>
            <a:r>
              <a:rPr lang="sv-SE" dirty="0"/>
              <a:t> </a:t>
            </a:r>
            <a:r>
              <a:rPr lang="sv-SE" dirty="0" err="1"/>
              <a:t>database</a:t>
            </a:r>
            <a:endParaRPr lang="sv-SE" dirty="0"/>
          </a:p>
          <a:p>
            <a:pPr>
              <a:buClr>
                <a:srgbClr val="FF0000"/>
              </a:buClr>
            </a:pPr>
            <a:r>
              <a:rPr lang="sv-SE" dirty="0"/>
              <a:t> Umeå and Linköping </a:t>
            </a:r>
            <a:r>
              <a:rPr lang="sv-SE" dirty="0" err="1"/>
              <a:t>have</a:t>
            </a:r>
            <a:r>
              <a:rPr lang="sv-SE" dirty="0"/>
              <a:t> new </a:t>
            </a:r>
            <a:r>
              <a:rPr lang="sv-SE" dirty="0" err="1"/>
              <a:t>members</a:t>
            </a:r>
            <a:r>
              <a:rPr lang="sv-SE" dirty="0"/>
              <a:t> </a:t>
            </a:r>
            <a:r>
              <a:rPr lang="sv-SE" dirty="0" err="1"/>
              <a:t>of</a:t>
            </a:r>
            <a:r>
              <a:rPr lang="sv-SE" dirty="0"/>
              <a:t> the </a:t>
            </a:r>
            <a:r>
              <a:rPr lang="sv-SE" dirty="0" err="1"/>
              <a:t>staff</a:t>
            </a:r>
            <a:endParaRPr lang="sv-SE" dirty="0"/>
          </a:p>
          <a:p>
            <a:pPr>
              <a:buClr>
                <a:srgbClr val="FF0000"/>
              </a:buClr>
            </a:pPr>
            <a:r>
              <a:rPr lang="sv-SE" dirty="0"/>
              <a:t> Stockholm has </a:t>
            </a:r>
            <a:r>
              <a:rPr lang="sv-SE" dirty="0" err="1"/>
              <a:t>made</a:t>
            </a:r>
            <a:r>
              <a:rPr lang="sv-SE" dirty="0"/>
              <a:t> an </a:t>
            </a:r>
            <a:r>
              <a:rPr lang="sv-SE" dirty="0" err="1"/>
              <a:t>easy</a:t>
            </a:r>
            <a:r>
              <a:rPr lang="sv-SE" dirty="0"/>
              <a:t> </a:t>
            </a:r>
            <a:r>
              <a:rPr lang="sv-SE" dirty="0" err="1"/>
              <a:t>time</a:t>
            </a:r>
            <a:r>
              <a:rPr lang="sv-SE" dirty="0"/>
              <a:t> </a:t>
            </a:r>
            <a:r>
              <a:rPr lang="sv-SE" dirty="0" err="1"/>
              <a:t>study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7555136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311700" y="206820"/>
            <a:ext cx="8520600" cy="572700"/>
          </a:xfrm>
        </p:spPr>
        <p:txBody>
          <a:bodyPr/>
          <a:lstStyle/>
          <a:p>
            <a:r>
              <a:rPr lang="sv-SE" sz="4000" dirty="0" err="1"/>
              <a:t>Easy</a:t>
            </a:r>
            <a:r>
              <a:rPr lang="sv-SE" sz="4000" dirty="0"/>
              <a:t> </a:t>
            </a:r>
            <a:r>
              <a:rPr lang="sv-SE" sz="4000" dirty="0" err="1"/>
              <a:t>time</a:t>
            </a:r>
            <a:r>
              <a:rPr lang="sv-SE" sz="4000" dirty="0"/>
              <a:t> </a:t>
            </a:r>
            <a:r>
              <a:rPr lang="sv-SE" sz="4000" dirty="0" err="1"/>
              <a:t>study</a:t>
            </a:r>
            <a:endParaRPr lang="sv-SE" sz="4000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311700" y="1152475"/>
            <a:ext cx="3737786" cy="3416400"/>
          </a:xfrm>
        </p:spPr>
        <p:txBody>
          <a:bodyPr/>
          <a:lstStyle/>
          <a:p>
            <a:pPr>
              <a:buClr>
                <a:srgbClr val="FF0000"/>
              </a:buClr>
            </a:pPr>
            <a:r>
              <a:rPr lang="sv-SE" dirty="0"/>
              <a:t> </a:t>
            </a:r>
            <a:r>
              <a:rPr lang="sv-SE" dirty="0" err="1"/>
              <a:t>Time</a:t>
            </a:r>
            <a:r>
              <a:rPr lang="sv-SE" dirty="0"/>
              <a:t> period: mars 27- </a:t>
            </a:r>
            <a:r>
              <a:rPr lang="sv-SE" dirty="0" err="1"/>
              <a:t>may</a:t>
            </a:r>
            <a:r>
              <a:rPr lang="sv-SE" dirty="0"/>
              <a:t> 26</a:t>
            </a:r>
          </a:p>
          <a:p>
            <a:pPr>
              <a:buClr>
                <a:srgbClr val="FF0000"/>
              </a:buClr>
            </a:pPr>
            <a:r>
              <a:rPr lang="sv-SE" dirty="0"/>
              <a:t> 157 </a:t>
            </a:r>
            <a:r>
              <a:rPr lang="sv-SE" dirty="0" err="1"/>
              <a:t>questions</a:t>
            </a:r>
            <a:r>
              <a:rPr lang="sv-SE" dirty="0"/>
              <a:t> (</a:t>
            </a:r>
            <a:r>
              <a:rPr lang="sv-SE" dirty="0" err="1"/>
              <a:t>of</a:t>
            </a:r>
            <a:r>
              <a:rPr lang="sv-SE" dirty="0"/>
              <a:t> 136 </a:t>
            </a:r>
            <a:r>
              <a:rPr lang="sv-SE" dirty="0" err="1"/>
              <a:t>expected</a:t>
            </a:r>
            <a:r>
              <a:rPr lang="sv-SE" dirty="0"/>
              <a:t>)</a:t>
            </a:r>
          </a:p>
          <a:p>
            <a:pPr>
              <a:buClr>
                <a:srgbClr val="FF0000"/>
              </a:buClr>
            </a:pPr>
            <a:r>
              <a:rPr lang="sv-SE" dirty="0"/>
              <a:t> 33.2 </a:t>
            </a:r>
            <a:r>
              <a:rPr lang="sv-SE" dirty="0" err="1"/>
              <a:t>hours</a:t>
            </a:r>
            <a:r>
              <a:rPr lang="sv-SE" dirty="0"/>
              <a:t>/</a:t>
            </a:r>
            <a:r>
              <a:rPr lang="sv-SE" dirty="0" err="1"/>
              <a:t>day</a:t>
            </a:r>
            <a:r>
              <a:rPr lang="sv-SE" dirty="0"/>
              <a:t> </a:t>
            </a:r>
            <a:r>
              <a:rPr lang="sv-SE" dirty="0" err="1"/>
              <a:t>were</a:t>
            </a:r>
            <a:r>
              <a:rPr lang="sv-SE" dirty="0"/>
              <a:t> </a:t>
            </a:r>
            <a:r>
              <a:rPr lang="sv-SE" dirty="0" err="1"/>
              <a:t>used</a:t>
            </a:r>
            <a:r>
              <a:rPr lang="sv-SE" dirty="0"/>
              <a:t> for </a:t>
            </a:r>
            <a:r>
              <a:rPr lang="sv-SE" dirty="0" err="1"/>
              <a:t>Drug</a:t>
            </a:r>
            <a:r>
              <a:rPr lang="sv-SE" dirty="0"/>
              <a:t> Information Centre </a:t>
            </a:r>
            <a:r>
              <a:rPr lang="sv-SE" dirty="0" err="1"/>
              <a:t>work</a:t>
            </a:r>
            <a:endParaRPr lang="sv-SE" dirty="0"/>
          </a:p>
          <a:p>
            <a:pPr>
              <a:buClr>
                <a:srgbClr val="FF0000"/>
              </a:buClr>
            </a:pPr>
            <a:r>
              <a:rPr lang="sv-SE" dirty="0"/>
              <a:t> </a:t>
            </a:r>
            <a:r>
              <a:rPr lang="sv-SE" dirty="0" err="1"/>
              <a:t>Averege</a:t>
            </a:r>
            <a:r>
              <a:rPr lang="sv-SE" dirty="0"/>
              <a:t> </a:t>
            </a:r>
            <a:r>
              <a:rPr lang="sv-SE" dirty="0" err="1"/>
              <a:t>time</a:t>
            </a:r>
            <a:r>
              <a:rPr lang="sv-SE" dirty="0"/>
              <a:t>/</a:t>
            </a:r>
            <a:r>
              <a:rPr lang="sv-SE" dirty="0" err="1"/>
              <a:t>question</a:t>
            </a:r>
            <a:r>
              <a:rPr lang="sv-SE" dirty="0"/>
              <a:t> = 8.7 </a:t>
            </a:r>
            <a:r>
              <a:rPr lang="sv-SE" dirty="0" err="1"/>
              <a:t>hours</a:t>
            </a:r>
            <a:endParaRPr lang="sv-SE" dirty="0"/>
          </a:p>
          <a:p>
            <a:endParaRPr lang="sv-SE" dirty="0"/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4908584"/>
              </p:ext>
            </p:extLst>
          </p:nvPr>
        </p:nvGraphicFramePr>
        <p:xfrm>
          <a:off x="4975331" y="1989138"/>
          <a:ext cx="4043363" cy="304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Worksheet" r:id="rId4" imgW="4010123" imgH="3019357" progId="Excel.Sheet.12">
                  <p:embed/>
                </p:oleObj>
              </mc:Choice>
              <mc:Fallback>
                <p:oleObj name="Worksheet" r:id="rId4" imgW="4010123" imgH="3019357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975331" y="1989138"/>
                        <a:ext cx="4043363" cy="3044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12430137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tandardformgivning">
  <a:themeElements>
    <a:clrScheme name="Standardformgivning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157</Words>
  <Application>Microsoft Office PowerPoint</Application>
  <PresentationFormat>Bildspel på skärmen (16:9)</PresentationFormat>
  <Paragraphs>27</Paragraphs>
  <Slides>7</Slides>
  <Notes>6</Notes>
  <HiddenSlides>0</HiddenSlides>
  <MMClips>0</MMClips>
  <ScaleCrop>false</ScaleCrop>
  <HeadingPairs>
    <vt:vector size="8" baseType="variant">
      <vt:variant>
        <vt:lpstr>Använt teckensnitt</vt:lpstr>
      </vt:variant>
      <vt:variant>
        <vt:i4>1</vt:i4>
      </vt:variant>
      <vt:variant>
        <vt:lpstr>Tema</vt:lpstr>
      </vt:variant>
      <vt:variant>
        <vt:i4>2</vt:i4>
      </vt:variant>
      <vt:variant>
        <vt:lpstr>Serverprogram för OLE-inbäddning</vt:lpstr>
      </vt:variant>
      <vt:variant>
        <vt:i4>1</vt:i4>
      </vt:variant>
      <vt:variant>
        <vt:lpstr>Bildrubriker</vt:lpstr>
      </vt:variant>
      <vt:variant>
        <vt:i4>7</vt:i4>
      </vt:variant>
    </vt:vector>
  </HeadingPairs>
  <TitlesOfParts>
    <vt:vector size="11" baseType="lpstr">
      <vt:lpstr>Arial</vt:lpstr>
      <vt:lpstr>Simple Light</vt:lpstr>
      <vt:lpstr>Standardformgivning</vt:lpstr>
      <vt:lpstr>Worksheet</vt:lpstr>
      <vt:lpstr>PowerPoint-presentation</vt:lpstr>
      <vt:lpstr>PowerPoint-presentation</vt:lpstr>
      <vt:lpstr>Questions 2016</vt:lpstr>
      <vt:lpstr>Type of question</vt:lpstr>
      <vt:lpstr>Publication of questions and answers  </vt:lpstr>
      <vt:lpstr>News from Sweden</vt:lpstr>
      <vt:lpstr>Easy time study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Läkemedelsinformations- centraler i Sverige</dc:title>
  <dc:creator>Annika Asplund(1dcz)</dc:creator>
  <cp:lastModifiedBy>Annika Asplund</cp:lastModifiedBy>
  <cp:revision>17</cp:revision>
  <dcterms:modified xsi:type="dcterms:W3CDTF">2017-09-21T11:51:38Z</dcterms:modified>
</cp:coreProperties>
</file>