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6" r:id="rId2"/>
    <p:sldMasterId id="2147483683" r:id="rId3"/>
  </p:sldMasterIdLst>
  <p:notesMasterIdLst>
    <p:notesMasterId r:id="rId24"/>
  </p:notesMasterIdLst>
  <p:handoutMasterIdLst>
    <p:handoutMasterId r:id="rId25"/>
  </p:handoutMasterIdLst>
  <p:sldIdLst>
    <p:sldId id="256" r:id="rId4"/>
    <p:sldId id="257" r:id="rId5"/>
    <p:sldId id="264" r:id="rId6"/>
    <p:sldId id="262" r:id="rId7"/>
    <p:sldId id="263" r:id="rId8"/>
    <p:sldId id="277" r:id="rId9"/>
    <p:sldId id="278" r:id="rId10"/>
    <p:sldId id="259" r:id="rId11"/>
    <p:sldId id="281" r:id="rId12"/>
    <p:sldId id="279" r:id="rId13"/>
    <p:sldId id="276" r:id="rId14"/>
    <p:sldId id="280" r:id="rId15"/>
    <p:sldId id="284" r:id="rId16"/>
    <p:sldId id="282" r:id="rId17"/>
    <p:sldId id="266" r:id="rId18"/>
    <p:sldId id="268" r:id="rId19"/>
    <p:sldId id="269" r:id="rId20"/>
    <p:sldId id="261" r:id="rId21"/>
    <p:sldId id="274" r:id="rId22"/>
    <p:sldId id="285" r:id="rId23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75">
          <p15:clr>
            <a:srgbClr val="A4A3A4"/>
          </p15:clr>
        </p15:guide>
        <p15:guide id="2" orient="horz" pos="1466">
          <p15:clr>
            <a:srgbClr val="A4A3A4"/>
          </p15:clr>
        </p15:guide>
        <p15:guide id="3" orient="horz" pos="1287">
          <p15:clr>
            <a:srgbClr val="A4A3A4"/>
          </p15:clr>
        </p15:guide>
        <p15:guide id="4" pos="862">
          <p15:clr>
            <a:srgbClr val="A4A3A4"/>
          </p15:clr>
        </p15:guide>
        <p15:guide id="5" pos="5329">
          <p15:clr>
            <a:srgbClr val="A4A3A4"/>
          </p15:clr>
        </p15:guide>
        <p15:guide id="6" pos="3026">
          <p15:clr>
            <a:srgbClr val="A4A3A4"/>
          </p15:clr>
        </p15:guide>
        <p15:guide id="7" pos="3169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Forfatte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B3B3"/>
    <a:srgbClr val="565656"/>
    <a:srgbClr val="CCE6E0"/>
    <a:srgbClr val="425450"/>
    <a:srgbClr val="80BE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943" autoAdjust="0"/>
  </p:normalViewPr>
  <p:slideViewPr>
    <p:cSldViewPr showGuides="1">
      <p:cViewPr varScale="1">
        <p:scale>
          <a:sx n="79" d="100"/>
          <a:sy n="79" d="100"/>
        </p:scale>
        <p:origin x="1764" y="90"/>
      </p:cViewPr>
      <p:guideLst>
        <p:guide orient="horz" pos="3475"/>
        <p:guide orient="horz" pos="1466"/>
        <p:guide orient="horz" pos="1287"/>
        <p:guide pos="862"/>
        <p:guide pos="5329"/>
        <p:guide pos="3026"/>
        <p:guide pos="316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G:\2017\1967-statisti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'Ark1'!$A$2:$A$13</c:f>
              <c:strCache>
                <c:ptCount val="12"/>
                <c:pt idx="0">
                  <c:v>Recommandation of Drugs</c:v>
                </c:pt>
                <c:pt idx="1">
                  <c:v>Production of Drugs</c:v>
                </c:pt>
                <c:pt idx="2">
                  <c:v>Expedition and delivery</c:v>
                </c:pt>
                <c:pt idx="3">
                  <c:v>Price on Drugs</c:v>
                </c:pt>
                <c:pt idx="4">
                  <c:v>Drug Stability</c:v>
                </c:pt>
                <c:pt idx="5">
                  <c:v>Dosage Forms</c:v>
                </c:pt>
                <c:pt idx="6">
                  <c:v>Physical and Chemistry data</c:v>
                </c:pt>
                <c:pt idx="7">
                  <c:v>Chemical Analysis</c:v>
                </c:pt>
                <c:pt idx="8">
                  <c:v>Pharmacodynamics</c:v>
                </c:pt>
                <c:pt idx="9">
                  <c:v>Efficacy Equivalence</c:v>
                </c:pt>
                <c:pt idx="10">
                  <c:v>Dosage </c:v>
                </c:pt>
                <c:pt idx="11">
                  <c:v>Side Effects, contraindications and Toxicology</c:v>
                </c:pt>
              </c:strCache>
            </c:strRef>
          </c:cat>
          <c:val>
            <c:numRef>
              <c:f>'Ark1'!$B$2:$B$13</c:f>
              <c:numCache>
                <c:formatCode>0%</c:formatCode>
                <c:ptCount val="12"/>
                <c:pt idx="0">
                  <c:v>0.31</c:v>
                </c:pt>
                <c:pt idx="1">
                  <c:v>0.16</c:v>
                </c:pt>
                <c:pt idx="2">
                  <c:v>0.2</c:v>
                </c:pt>
                <c:pt idx="3">
                  <c:v>0.2</c:v>
                </c:pt>
                <c:pt idx="4">
                  <c:v>0.05</c:v>
                </c:pt>
                <c:pt idx="5">
                  <c:v>0.06</c:v>
                </c:pt>
                <c:pt idx="6">
                  <c:v>7.0000000000000007E-2</c:v>
                </c:pt>
                <c:pt idx="7">
                  <c:v>0.02</c:v>
                </c:pt>
                <c:pt idx="8">
                  <c:v>0.04</c:v>
                </c:pt>
                <c:pt idx="9">
                  <c:v>0.02</c:v>
                </c:pt>
                <c:pt idx="10">
                  <c:v>0.01</c:v>
                </c:pt>
                <c:pt idx="11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3387176"/>
        <c:axId val="393387568"/>
      </c:barChart>
      <c:catAx>
        <c:axId val="3933871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93387568"/>
        <c:crosses val="autoZero"/>
        <c:auto val="1"/>
        <c:lblAlgn val="ctr"/>
        <c:lblOffset val="100"/>
        <c:noMultiLvlLbl val="0"/>
      </c:catAx>
      <c:valAx>
        <c:axId val="39338756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933871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C0EEE0-0C1D-4C48-9721-817C84FC44FE}" type="datetimeFigureOut">
              <a:rPr lang="da-DK" smtClean="0"/>
              <a:t>25-09-2017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E559F-8B7B-4EB9-9591-4E8679D1DA63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722199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B28D1-58D8-4EBA-AD4A-3097FCE67AD9}" type="datetimeFigureOut">
              <a:rPr lang="da-DK" smtClean="0"/>
              <a:t>25-09-2017</a:t>
            </a:fld>
            <a:endParaRPr lang="da-DK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dirty="0" smtClean="0"/>
              <a:t>Klik for at redigere i master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91502-756A-4244-B8CC-0FD4F7A5EFF5}" type="slidenum">
              <a:rPr lang="da-DK" smtClean="0"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42771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Denmark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en.wikipedia.org/wiki/Amt_(country_subdivision)" TargetMode="External"/><Relationship Id="rId4" Type="http://schemas.openxmlformats.org/officeDocument/2006/relationships/hyperlink" Target="https://en.wikipedia.org/wiki/Counties_of_Denmark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 smtClean="0"/>
              <a:t>This year, hospital pharmacists in Denmark can celebrate that it is 50 years since the first dedicated position as information pharmacist was established</a:t>
            </a:r>
            <a:endParaRPr lang="da-DK" sz="140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230233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 us look at the year 1967 and see what else happened this year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842490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400" dirty="0" err="1" smtClean="0"/>
              <a:t>Medicine</a:t>
            </a:r>
            <a:r>
              <a:rPr lang="da-DK" sz="1400" baseline="0" dirty="0" smtClean="0"/>
              <a:t> information </a:t>
            </a:r>
            <a:r>
              <a:rPr lang="da-DK" sz="1400" baseline="0" dirty="0" err="1" smtClean="0"/>
              <a:t>was</a:t>
            </a:r>
            <a:r>
              <a:rPr lang="da-DK" sz="1400" baseline="0" dirty="0" smtClean="0"/>
              <a:t> not at </a:t>
            </a:r>
            <a:r>
              <a:rPr lang="da-DK" sz="1400" baseline="0" dirty="0" err="1" smtClean="0"/>
              <a:t>topic</a:t>
            </a:r>
            <a:r>
              <a:rPr lang="da-DK" sz="1400" baseline="0" dirty="0" smtClean="0"/>
              <a:t> on </a:t>
            </a:r>
            <a:r>
              <a:rPr lang="da-DK" sz="1400" baseline="0" dirty="0" err="1" smtClean="0"/>
              <a:t>this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two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congresses</a:t>
            </a:r>
            <a:r>
              <a:rPr lang="da-DK" sz="1400" baseline="0" dirty="0" smtClean="0"/>
              <a:t>. </a:t>
            </a:r>
            <a:endParaRPr lang="da-DK" sz="140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76581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4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14734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5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4649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6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755043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400" dirty="0" err="1" smtClean="0"/>
              <a:t>Our</a:t>
            </a:r>
            <a:r>
              <a:rPr lang="da-DK" sz="1400" dirty="0" smtClean="0"/>
              <a:t> union </a:t>
            </a:r>
            <a:r>
              <a:rPr lang="da-DK" sz="1400" dirty="0" err="1" smtClean="0"/>
              <a:t>Pharmadanmark</a:t>
            </a:r>
            <a:r>
              <a:rPr lang="da-DK" sz="1400" dirty="0" smtClean="0"/>
              <a:t> had held a </a:t>
            </a:r>
            <a:r>
              <a:rPr lang="da-DK" sz="1400" dirty="0" err="1" smtClean="0"/>
              <a:t>competition</a:t>
            </a:r>
            <a:r>
              <a:rPr lang="da-DK" sz="1400" baseline="0" dirty="0" smtClean="0"/>
              <a:t> i 1966 at the </a:t>
            </a:r>
            <a:r>
              <a:rPr lang="da-DK" sz="1400" baseline="0" dirty="0" err="1" smtClean="0"/>
              <a:t>price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wining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task</a:t>
            </a:r>
            <a:r>
              <a:rPr lang="da-DK" sz="1400" baseline="0" dirty="0" smtClean="0"/>
              <a:t> had </a:t>
            </a:r>
            <a:r>
              <a:rPr lang="da-DK" sz="1400" baseline="0" dirty="0" err="1" smtClean="0"/>
              <a:t>described</a:t>
            </a:r>
            <a:r>
              <a:rPr lang="da-DK" sz="1400" baseline="0" dirty="0" smtClean="0"/>
              <a:t> the </a:t>
            </a:r>
            <a:r>
              <a:rPr lang="da-DK" sz="1400" baseline="0" dirty="0" err="1" smtClean="0"/>
              <a:t>need</a:t>
            </a:r>
            <a:r>
              <a:rPr lang="da-DK" sz="1400" baseline="0" dirty="0" smtClean="0"/>
              <a:t> for </a:t>
            </a:r>
            <a:r>
              <a:rPr lang="da-DK" sz="1400" baseline="0" dirty="0" err="1" smtClean="0"/>
              <a:t>objective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medicine</a:t>
            </a:r>
            <a:r>
              <a:rPr lang="da-DK" sz="1400" baseline="0" dirty="0" smtClean="0"/>
              <a:t> information.</a:t>
            </a:r>
            <a:endParaRPr lang="da-DK" sz="1400" dirty="0" smtClean="0"/>
          </a:p>
          <a:p>
            <a:r>
              <a:rPr lang="da-DK" sz="1400" dirty="0" smtClean="0"/>
              <a:t>At the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photo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you</a:t>
            </a:r>
            <a:r>
              <a:rPr lang="da-DK" sz="1400" baseline="0" dirty="0" smtClean="0"/>
              <a:t> se Verner Fauerby </a:t>
            </a:r>
            <a:r>
              <a:rPr lang="da-DK" sz="1400" baseline="0" dirty="0" err="1" smtClean="0"/>
              <a:t>who</a:t>
            </a:r>
            <a:r>
              <a:rPr lang="da-DK" sz="1400" baseline="0" dirty="0" smtClean="0"/>
              <a:t> </a:t>
            </a:r>
            <a:r>
              <a:rPr lang="da-DK" sz="1400" baseline="0" dirty="0" err="1" smtClean="0"/>
              <a:t>was</a:t>
            </a:r>
            <a:r>
              <a:rPr lang="da-DK" sz="1400" baseline="0" dirty="0" smtClean="0"/>
              <a:t> the </a:t>
            </a:r>
            <a:r>
              <a:rPr lang="da-DK" sz="1400" baseline="0" dirty="0" err="1" smtClean="0"/>
              <a:t>first</a:t>
            </a:r>
            <a:r>
              <a:rPr lang="da-DK" sz="1400" baseline="0" dirty="0" smtClean="0"/>
              <a:t> hospital </a:t>
            </a:r>
            <a:r>
              <a:rPr lang="da-DK" sz="1400" baseline="0" dirty="0" err="1" smtClean="0"/>
              <a:t>pharmacist</a:t>
            </a:r>
            <a:r>
              <a:rPr lang="da-DK" sz="1400" baseline="0" dirty="0" smtClean="0"/>
              <a:t> in a </a:t>
            </a:r>
            <a:r>
              <a:rPr lang="da-DK" sz="1400" baseline="0" dirty="0" err="1" smtClean="0"/>
              <a:t>postion</a:t>
            </a:r>
            <a:r>
              <a:rPr lang="da-DK" sz="1400" baseline="0" dirty="0" smtClean="0"/>
              <a:t> as information </a:t>
            </a:r>
            <a:r>
              <a:rPr lang="da-DK" sz="1400" baseline="0" dirty="0" err="1" smtClean="0"/>
              <a:t>pharmacist</a:t>
            </a:r>
            <a:r>
              <a:rPr lang="da-DK" sz="1400" baseline="0" dirty="0" smtClean="0"/>
              <a:t>. </a:t>
            </a:r>
            <a:endParaRPr lang="da-DK" sz="140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7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23621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fld id="{8805D8B9-850C-4B0D-B552-981D5F57F699}" type="slidenum">
              <a:rPr altLang="da-DK">
                <a:solidFill>
                  <a:prstClr val="black"/>
                </a:solidFill>
              </a:rPr>
              <a:pPr/>
              <a:t>8</a:t>
            </a:fld>
            <a:endParaRPr lang="da-DK" altLang="da-DK">
              <a:solidFill>
                <a:prstClr val="black"/>
              </a:solidFill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63738" y="458788"/>
            <a:ext cx="2855912" cy="214153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825" y="2847401"/>
            <a:ext cx="6320290" cy="59697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GB" altLang="da-DK" sz="1400" dirty="0" smtClean="0"/>
              <a:t>This timeline shows you the development of medicine information</a:t>
            </a:r>
          </a:p>
          <a:p>
            <a:pPr eaLnBrk="1" hangingPunct="1"/>
            <a:endParaRPr lang="en-GB" altLang="da-DK" sz="1400" dirty="0" smtClean="0"/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GB" altLang="da-DK" sz="1400" dirty="0" smtClean="0"/>
              <a:t>As I said before medicines information in Denmark is an old </a:t>
            </a:r>
            <a:r>
              <a:rPr lang="en-GB" altLang="da-DK" sz="1400" dirty="0" err="1" smtClean="0"/>
              <a:t>dicipline</a:t>
            </a:r>
            <a:r>
              <a:rPr lang="en-GB" altLang="da-DK" sz="1400" dirty="0" smtClean="0"/>
              <a:t> at the hospital pharmacies</a:t>
            </a:r>
          </a:p>
          <a:p>
            <a:endParaRPr lang="en-GB" altLang="da-DK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da-DK" sz="1400" dirty="0" smtClean="0"/>
              <a:t>More than 25 years after the first medicines information centre was established </a:t>
            </a:r>
            <a:r>
              <a:rPr lang="en-GB" altLang="da-DK" sz="1400" dirty="0"/>
              <a:t>in Denmark The Danish National Board of Health recognized clinical pharmacology as a medical speciality back in 1996. Since then there has been drug/medicines information centres served by clinical pharmacologists at some hospitals and drug/</a:t>
            </a:r>
            <a:r>
              <a:rPr lang="en-GB" altLang="da-DK" sz="1400" dirty="0" err="1"/>
              <a:t>medicins</a:t>
            </a:r>
            <a:r>
              <a:rPr lang="en-GB" altLang="da-DK" sz="1400" dirty="0"/>
              <a:t> information centres at the hospital pharmacies</a:t>
            </a:r>
            <a:r>
              <a:rPr lang="en-GB" altLang="da-DK" sz="1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da-DK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The </a:t>
            </a:r>
            <a:r>
              <a:rPr lang="en-US" sz="1400" b="1" dirty="0" smtClean="0"/>
              <a:t>Regions of </a:t>
            </a:r>
            <a:r>
              <a:rPr lang="en-US" sz="1400" b="1" dirty="0" smtClean="0">
                <a:hlinkClick r:id="rId3" tooltip="Denmark"/>
              </a:rPr>
              <a:t>Denmark</a:t>
            </a:r>
            <a:r>
              <a:rPr lang="en-US" sz="1400" dirty="0" smtClean="0"/>
              <a:t> were created as part of the 2007 Danish Municipal Reform. The five regions replaced the former </a:t>
            </a:r>
            <a:r>
              <a:rPr lang="en-US" sz="1400" dirty="0" smtClean="0">
                <a:hlinkClick r:id="rId4" tooltip="Counties of Denmark"/>
              </a:rPr>
              <a:t>counties</a:t>
            </a:r>
            <a:r>
              <a:rPr lang="en-US" sz="1400" dirty="0" smtClean="0"/>
              <a:t> (</a:t>
            </a:r>
            <a:r>
              <a:rPr lang="en-US" sz="1400" i="1" dirty="0" err="1" smtClean="0">
                <a:hlinkClick r:id="rId5" tooltip="Amt (country subdivision)"/>
              </a:rPr>
              <a:t>amter</a:t>
            </a:r>
            <a:r>
              <a:rPr lang="en-US" sz="1400" dirty="0" smtClean="0"/>
              <a:t>).</a:t>
            </a:r>
            <a:endParaRPr lang="en-GB" altLang="da-DK" sz="1400" dirty="0"/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smtClean="0"/>
              <a:t>The </a:t>
            </a:r>
            <a:r>
              <a:rPr lang="da-DK" altLang="da-DK" sz="1400" dirty="0" err="1" smtClean="0"/>
              <a:t>question</a:t>
            </a:r>
            <a:r>
              <a:rPr lang="da-DK" altLang="da-DK" sz="1400" dirty="0" smtClean="0"/>
              <a:t> is; </a:t>
            </a:r>
            <a:r>
              <a:rPr lang="da-DK" altLang="da-DK" sz="1400" dirty="0" err="1" smtClean="0"/>
              <a:t>what</a:t>
            </a:r>
            <a:r>
              <a:rPr lang="da-DK" altLang="da-DK" sz="1400" dirty="0" smtClean="0"/>
              <a:t> </a:t>
            </a:r>
            <a:r>
              <a:rPr lang="da-DK" altLang="da-DK" sz="1400" dirty="0" err="1" smtClean="0"/>
              <a:t>does</a:t>
            </a:r>
            <a:r>
              <a:rPr lang="da-DK" altLang="da-DK" sz="1400" dirty="0" smtClean="0"/>
              <a:t>  the future holds??</a:t>
            </a:r>
          </a:p>
          <a:p>
            <a:pPr eaLnBrk="1" hangingPunct="1"/>
            <a:endParaRPr lang="en-GB" altLang="da-DK" sz="1400" dirty="0" smtClean="0"/>
          </a:p>
          <a:p>
            <a:pPr eaLnBrk="1" hangingPunct="1"/>
            <a:endParaRPr lang="en-GB" altLang="da-DK" sz="1400" dirty="0" smtClean="0"/>
          </a:p>
        </p:txBody>
      </p:sp>
    </p:spTree>
    <p:extLst>
      <p:ext uri="{BB962C8B-B14F-4D97-AF65-F5344CB8AC3E}">
        <p14:creationId xmlns:p14="http://schemas.microsoft.com/office/powerpoint/2010/main" val="1146737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err="1" smtClean="0"/>
              <a:t>You</a:t>
            </a:r>
            <a:r>
              <a:rPr lang="da-DK" altLang="da-DK" sz="1400" dirty="0" smtClean="0"/>
              <a:t> </a:t>
            </a:r>
            <a:r>
              <a:rPr lang="da-DK" altLang="da-DK" sz="1400" dirty="0" err="1" smtClean="0"/>
              <a:t>see</a:t>
            </a:r>
            <a:r>
              <a:rPr lang="da-DK" altLang="da-DK" sz="1400" dirty="0" smtClean="0"/>
              <a:t> </a:t>
            </a:r>
            <a:r>
              <a:rPr lang="da-DK" altLang="da-DK" sz="1400" dirty="0" err="1" smtClean="0"/>
              <a:t>our</a:t>
            </a:r>
            <a:r>
              <a:rPr lang="da-DK" altLang="da-DK" sz="1400" dirty="0" smtClean="0"/>
              <a:t> old (2000) filing system with the </a:t>
            </a:r>
            <a:r>
              <a:rPr lang="da-DK" altLang="da-DK" sz="1400" dirty="0" err="1" smtClean="0"/>
              <a:t>the</a:t>
            </a:r>
            <a:r>
              <a:rPr lang="da-DK" altLang="da-DK" sz="1400" dirty="0" smtClean="0"/>
              <a:t> card </a:t>
            </a:r>
            <a:r>
              <a:rPr lang="da-DK" altLang="da-DK" sz="1400" dirty="0" err="1" smtClean="0"/>
              <a:t>index</a:t>
            </a:r>
            <a:r>
              <a:rPr lang="da-DK" altLang="da-DK" sz="1400" dirty="0" smtClean="0"/>
              <a:t>/</a:t>
            </a:r>
            <a:r>
              <a:rPr lang="da-DK" altLang="da-DK" sz="1400" dirty="0" err="1" smtClean="0"/>
              <a:t>index</a:t>
            </a:r>
            <a:r>
              <a:rPr lang="da-DK" altLang="da-DK" sz="1400" dirty="0" smtClean="0"/>
              <a:t> card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err="1" smtClean="0"/>
              <a:t>Our</a:t>
            </a:r>
            <a:r>
              <a:rPr lang="da-DK" altLang="da-DK" sz="1400" dirty="0" smtClean="0"/>
              <a:t> database SAID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err="1" smtClean="0"/>
              <a:t>Free</a:t>
            </a:r>
            <a:r>
              <a:rPr lang="da-DK" altLang="da-DK" sz="1400" dirty="0" smtClean="0"/>
              <a:t> </a:t>
            </a:r>
            <a:r>
              <a:rPr lang="da-DK" altLang="da-DK" sz="1400" dirty="0" err="1" smtClean="0"/>
              <a:t>text</a:t>
            </a:r>
            <a:r>
              <a:rPr lang="da-DK" altLang="da-DK" sz="1400" dirty="0" smtClean="0"/>
              <a:t> – data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smtClean="0"/>
              <a:t>No </a:t>
            </a:r>
            <a:r>
              <a:rPr lang="da-DK" altLang="da-DK" sz="1400" dirty="0" err="1" smtClean="0"/>
              <a:t>keyword</a:t>
            </a:r>
            <a:endParaRPr lang="da-DK" altLang="da-DK" sz="1400" dirty="0" smtClean="0"/>
          </a:p>
          <a:p>
            <a:pPr eaLnBrk="1" hangingPunct="1"/>
            <a:endParaRPr lang="da-DK" altLang="da-DK" sz="1200" dirty="0" smtClean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9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575660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Drug information is provided from both clinical pharmacology departments and from the 8 hospital pharmacies</a:t>
            </a:r>
            <a:br>
              <a:rPr lang="en-US" sz="1400" dirty="0" smtClean="0"/>
            </a:br>
            <a:endParaRPr lang="en-US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Drug information from hospital pharmacies are very differently organized</a:t>
            </a:r>
            <a:br>
              <a:rPr lang="en-US" sz="1400" dirty="0" smtClean="0"/>
            </a:br>
            <a:endParaRPr lang="en-US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In Region of </a:t>
            </a:r>
            <a:r>
              <a:rPr lang="en-US" sz="1400" dirty="0" err="1" smtClean="0"/>
              <a:t>Southeren</a:t>
            </a:r>
            <a:r>
              <a:rPr lang="en-US" sz="1400" dirty="0" smtClean="0"/>
              <a:t> Denmark there are, for example, four hospital pharmacies, while in the other regions one is per region</a:t>
            </a:r>
            <a:br>
              <a:rPr lang="en-US" sz="1400" dirty="0" smtClean="0"/>
            </a:br>
            <a:endParaRPr lang="en-US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In The Capital Region we have </a:t>
            </a:r>
            <a:r>
              <a:rPr lang="en-US" sz="1400" dirty="0" err="1" smtClean="0"/>
              <a:t>MedicinInfo</a:t>
            </a:r>
            <a:endParaRPr lang="da-DK" sz="140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10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672223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 smtClean="0"/>
              <a:t>As you can se it was </a:t>
            </a:r>
            <a:r>
              <a:rPr lang="en-US" sz="1400" dirty="0" err="1" smtClean="0"/>
              <a:t>nureses</a:t>
            </a:r>
            <a:r>
              <a:rPr lang="en-US" sz="1400" dirty="0" smtClean="0"/>
              <a:t> and medical doctors who ask the information department at the hospital pharmacy in 1967</a:t>
            </a:r>
          </a:p>
          <a:p>
            <a:endParaRPr lang="en-US" sz="1400" dirty="0" smtClean="0"/>
          </a:p>
          <a:p>
            <a:r>
              <a:rPr lang="en-US" sz="1400" dirty="0" smtClean="0"/>
              <a:t>To day it is still nurses and medical doctors who are the two biggest groups of customers, but also clinical pharmacist and pharmacy technicians at ward level use our services</a:t>
            </a:r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514204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Enqueries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1967: 362 and as </a:t>
            </a:r>
            <a:r>
              <a:rPr lang="en-US" dirty="0" err="1" smtClean="0"/>
              <a:t>aspected</a:t>
            </a:r>
            <a:r>
              <a:rPr lang="en-US" dirty="0" smtClean="0"/>
              <a:t> the number of </a:t>
            </a:r>
            <a:r>
              <a:rPr lang="en-US" dirty="0" err="1" smtClean="0"/>
              <a:t>enqueries</a:t>
            </a:r>
            <a:r>
              <a:rPr lang="en-US" dirty="0" smtClean="0"/>
              <a:t> was raised to 851 in 1972 and the pharmacy staff at the Medicine Information Centre </a:t>
            </a:r>
            <a:r>
              <a:rPr lang="en-US" dirty="0" err="1" smtClean="0"/>
              <a:t>i</a:t>
            </a:r>
            <a:r>
              <a:rPr lang="en-US" dirty="0" smtClean="0"/>
              <a:t> the Capital Region </a:t>
            </a:r>
            <a:r>
              <a:rPr lang="en-US" dirty="0" err="1" smtClean="0"/>
              <a:t>handel</a:t>
            </a:r>
            <a:r>
              <a:rPr lang="en-US" dirty="0" smtClean="0"/>
              <a:t> more than 1.900 </a:t>
            </a:r>
            <a:r>
              <a:rPr lang="en-US" dirty="0" err="1" smtClean="0"/>
              <a:t>enqueries</a:t>
            </a:r>
            <a:r>
              <a:rPr lang="en-US" dirty="0" smtClean="0"/>
              <a:t> in 2016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402977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7108365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93838" y="525463"/>
            <a:ext cx="3651250" cy="2738437"/>
          </a:xfrm>
          <a:ln/>
        </p:spPr>
      </p:sp>
      <p:sp>
        <p:nvSpPr>
          <p:cNvPr id="59395" name="Rectangle 3"/>
          <p:cNvSpPr>
            <a:spLocks noGrp="1"/>
          </p:cNvSpPr>
          <p:nvPr>
            <p:ph type="body" idx="1"/>
          </p:nvPr>
        </p:nvSpPr>
        <p:spPr>
          <a:xfrm>
            <a:off x="450472" y="3444377"/>
            <a:ext cx="6247644" cy="55054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Today we've </a:t>
            </a:r>
            <a:r>
              <a:rPr lang="en-US" sz="1800" dirty="0"/>
              <a:t>got a lot of databases and a completely different approach to </a:t>
            </a:r>
            <a:r>
              <a:rPr lang="en-US" sz="1800" dirty="0" smtClean="0"/>
              <a:t>medicines information </a:t>
            </a:r>
            <a:r>
              <a:rPr lang="da-DK" sz="1800" dirty="0" err="1" smtClean="0"/>
              <a:t>than</a:t>
            </a:r>
            <a:r>
              <a:rPr lang="da-DK" sz="1800" dirty="0" smtClean="0"/>
              <a:t> 25 </a:t>
            </a:r>
            <a:r>
              <a:rPr lang="da-DK" sz="1800" dirty="0" err="1" smtClean="0"/>
              <a:t>years</a:t>
            </a:r>
            <a:r>
              <a:rPr lang="da-DK" sz="1800" dirty="0" smtClean="0"/>
              <a:t> </a:t>
            </a:r>
            <a:r>
              <a:rPr lang="da-DK" sz="1800" dirty="0" err="1" smtClean="0"/>
              <a:t>ago</a:t>
            </a:r>
            <a:r>
              <a:rPr lang="da-DK" sz="1800" dirty="0" smtClean="0"/>
              <a:t>.</a:t>
            </a:r>
            <a:endParaRPr lang="da-DK" altLang="da-DK" sz="1800" dirty="0" smtClean="0"/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endParaRPr lang="da-DK" altLang="da-DK" sz="1800" dirty="0" smtClean="0"/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800" dirty="0" smtClean="0"/>
              <a:t>As </a:t>
            </a:r>
            <a:r>
              <a:rPr lang="da-DK" altLang="da-DK" sz="1800" dirty="0" err="1" smtClean="0"/>
              <a:t>you</a:t>
            </a:r>
            <a:r>
              <a:rPr lang="da-DK" altLang="da-DK" sz="1800" dirty="0" smtClean="0"/>
              <a:t> se the </a:t>
            </a:r>
            <a:r>
              <a:rPr lang="da-DK" altLang="da-DK" sz="1800" dirty="0" err="1" smtClean="0"/>
              <a:t>tasks</a:t>
            </a:r>
            <a:r>
              <a:rPr lang="da-DK" altLang="da-DK" sz="1800" dirty="0" smtClean="0"/>
              <a:t> have changed from </a:t>
            </a:r>
            <a:r>
              <a:rPr lang="da-DK" altLang="da-DK" sz="1800" dirty="0" err="1" smtClean="0"/>
              <a:t>something</a:t>
            </a:r>
            <a:r>
              <a:rPr lang="da-DK" altLang="da-DK" sz="1800" dirty="0" smtClean="0"/>
              <a:t> </a:t>
            </a:r>
            <a:r>
              <a:rPr lang="da-DK" altLang="da-DK" sz="1800" dirty="0" err="1" smtClean="0"/>
              <a:t>broader</a:t>
            </a:r>
            <a:r>
              <a:rPr lang="da-DK" altLang="da-DK" sz="1800" dirty="0" smtClean="0"/>
              <a:t> </a:t>
            </a:r>
            <a:r>
              <a:rPr lang="da-DK" altLang="da-DK" sz="1800" dirty="0" err="1" smtClean="0"/>
              <a:t>less</a:t>
            </a:r>
            <a:r>
              <a:rPr lang="da-DK" altLang="da-DK" sz="1800" dirty="0" smtClean="0"/>
              <a:t> knowledge-intensive to taskes </a:t>
            </a:r>
            <a:r>
              <a:rPr lang="da-DK" altLang="da-DK" sz="1800" dirty="0" err="1" smtClean="0"/>
              <a:t>which</a:t>
            </a:r>
            <a:r>
              <a:rPr lang="da-DK" altLang="da-DK" sz="1800" dirty="0" smtClean="0"/>
              <a:t> is more </a:t>
            </a:r>
            <a:r>
              <a:rPr lang="da-DK" altLang="da-DK" sz="1800" dirty="0" err="1" smtClean="0"/>
              <a:t>specialized</a:t>
            </a:r>
            <a:r>
              <a:rPr lang="da-DK" altLang="da-DK" sz="1800" dirty="0" smtClean="0"/>
              <a:t> and more knowledge-intensive </a:t>
            </a:r>
          </a:p>
          <a:p>
            <a:pPr eaLnBrk="1" hangingPunct="1"/>
            <a:endParaRPr lang="da-DK" altLang="da-DK" sz="1800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da-DK" altLang="da-DK" sz="1800" dirty="0" smtClean="0"/>
          </a:p>
        </p:txBody>
      </p:sp>
    </p:spTree>
    <p:extLst>
      <p:ext uri="{BB962C8B-B14F-4D97-AF65-F5344CB8AC3E}">
        <p14:creationId xmlns:p14="http://schemas.microsoft.com/office/powerpoint/2010/main" val="3416165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19325" y="128588"/>
            <a:ext cx="2055813" cy="1541462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1719778"/>
            <a:ext cx="6858000" cy="723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err="1" smtClean="0">
                <a:cs typeface="Arial" charset="0"/>
              </a:rPr>
              <a:t>MedicinInfo</a:t>
            </a:r>
            <a:r>
              <a:rPr lang="da-DK" altLang="da-DK" sz="1800" dirty="0" smtClean="0">
                <a:cs typeface="Arial" charset="0"/>
              </a:rPr>
              <a:t> is the </a:t>
            </a:r>
            <a:r>
              <a:rPr lang="da-DK" altLang="da-DK" sz="1800" dirty="0" err="1" smtClean="0">
                <a:cs typeface="Arial" charset="0"/>
              </a:rPr>
              <a:t>only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place</a:t>
            </a:r>
            <a:r>
              <a:rPr lang="da-DK" altLang="da-DK" sz="1800" dirty="0" smtClean="0">
                <a:cs typeface="Arial" charset="0"/>
              </a:rPr>
              <a:t> in Denmark </a:t>
            </a:r>
            <a:r>
              <a:rPr lang="da-DK" altLang="da-DK" sz="1800" dirty="0" err="1" smtClean="0">
                <a:cs typeface="Arial" charset="0"/>
              </a:rPr>
              <a:t>where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there</a:t>
            </a:r>
            <a:r>
              <a:rPr lang="da-DK" altLang="da-DK" sz="1800" dirty="0" smtClean="0">
                <a:cs typeface="Arial" charset="0"/>
              </a:rPr>
              <a:t> is a formal, </a:t>
            </a:r>
            <a:r>
              <a:rPr lang="da-DK" altLang="da-DK" sz="1800" dirty="0" err="1" smtClean="0">
                <a:cs typeface="Arial" charset="0"/>
              </a:rPr>
              <a:t>structured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collaboration</a:t>
            </a:r>
            <a:r>
              <a:rPr lang="da-DK" altLang="da-DK" sz="1800" dirty="0" smtClean="0">
                <a:cs typeface="Arial" charset="0"/>
              </a:rPr>
              <a:t>/</a:t>
            </a:r>
            <a:r>
              <a:rPr lang="da-DK" altLang="da-DK" sz="1800" dirty="0" err="1" smtClean="0">
                <a:cs typeface="Arial" charset="0"/>
              </a:rPr>
              <a:t>coorporation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between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what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before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was</a:t>
            </a:r>
            <a:r>
              <a:rPr lang="da-DK" altLang="da-DK" sz="1800" dirty="0" smtClean="0">
                <a:cs typeface="Arial" charset="0"/>
              </a:rPr>
              <a:t> Hospital </a:t>
            </a:r>
            <a:r>
              <a:rPr lang="da-DK" altLang="da-DK" sz="1800" dirty="0" err="1" smtClean="0">
                <a:cs typeface="Arial" charset="0"/>
              </a:rPr>
              <a:t>Pharmacy</a:t>
            </a:r>
            <a:r>
              <a:rPr lang="da-DK" altLang="da-DK" sz="1800" dirty="0" smtClean="0">
                <a:cs typeface="Arial" charset="0"/>
              </a:rPr>
              <a:t> Medicin Information Centre and </a:t>
            </a:r>
            <a:r>
              <a:rPr lang="da-DK" altLang="da-DK" sz="1800" dirty="0" err="1" smtClean="0">
                <a:cs typeface="Arial" charset="0"/>
              </a:rPr>
              <a:t>Clinical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Pharmacology</a:t>
            </a:r>
            <a:r>
              <a:rPr lang="da-DK" altLang="da-DK" sz="1800" dirty="0" smtClean="0">
                <a:cs typeface="Arial" charset="0"/>
              </a:rPr>
              <a:t> Information Centre</a:t>
            </a: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smtClean="0">
                <a:cs typeface="Arial" charset="0"/>
              </a:rPr>
              <a:t>MIC </a:t>
            </a:r>
            <a:r>
              <a:rPr lang="da-DK" altLang="da-DK" sz="1800" dirty="0" err="1" smtClean="0">
                <a:cs typeface="Arial" charset="0"/>
              </a:rPr>
              <a:t>was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established</a:t>
            </a:r>
            <a:r>
              <a:rPr lang="da-DK" altLang="da-DK" sz="1800" dirty="0" smtClean="0">
                <a:cs typeface="Arial" charset="0"/>
              </a:rPr>
              <a:t> in 2009 as the </a:t>
            </a:r>
            <a:r>
              <a:rPr lang="da-DK" altLang="da-DK" sz="1800" dirty="0" err="1" smtClean="0">
                <a:cs typeface="Arial" charset="0"/>
              </a:rPr>
              <a:t>result</a:t>
            </a:r>
            <a:r>
              <a:rPr lang="da-DK" altLang="da-DK" sz="1800" dirty="0" smtClean="0">
                <a:cs typeface="Arial" charset="0"/>
              </a:rPr>
              <a:t> of a </a:t>
            </a:r>
            <a:r>
              <a:rPr lang="da-DK" altLang="da-DK" sz="1800" dirty="0" err="1" smtClean="0">
                <a:cs typeface="Arial" charset="0"/>
              </a:rPr>
              <a:t>political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desicion</a:t>
            </a:r>
            <a:r>
              <a:rPr lang="da-DK" altLang="da-DK" sz="1800" dirty="0" smtClean="0">
                <a:cs typeface="Arial" charset="0"/>
              </a:rPr>
              <a:t>: In the Capital Region </a:t>
            </a:r>
            <a:r>
              <a:rPr lang="da-DK" altLang="da-DK" sz="1800" dirty="0" err="1" smtClean="0">
                <a:cs typeface="Arial" charset="0"/>
              </a:rPr>
              <a:t>there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should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be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only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one</a:t>
            </a:r>
            <a:r>
              <a:rPr lang="da-DK" altLang="da-DK" sz="1800" dirty="0" smtClean="0">
                <a:cs typeface="Arial" charset="0"/>
              </a:rPr>
              <a:t> hotline </a:t>
            </a:r>
            <a:r>
              <a:rPr lang="da-DK" altLang="da-DK" sz="1800" dirty="0" err="1" smtClean="0">
                <a:cs typeface="Arial" charset="0"/>
              </a:rPr>
              <a:t>where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healthcare</a:t>
            </a:r>
            <a:r>
              <a:rPr lang="da-DK" altLang="da-DK" sz="1800" dirty="0" smtClean="0">
                <a:cs typeface="Arial" charset="0"/>
              </a:rPr>
              <a:t> professionals </a:t>
            </a:r>
            <a:r>
              <a:rPr lang="da-DK" altLang="da-DK" sz="1800" dirty="0" err="1" smtClean="0">
                <a:cs typeface="Arial" charset="0"/>
              </a:rPr>
              <a:t>could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get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help</a:t>
            </a:r>
            <a:r>
              <a:rPr lang="da-DK" altLang="da-DK" sz="1800" dirty="0" smtClean="0">
                <a:cs typeface="Arial" charset="0"/>
              </a:rPr>
              <a:t> to </a:t>
            </a:r>
            <a:r>
              <a:rPr lang="da-DK" altLang="da-DK" sz="1800" dirty="0" err="1" smtClean="0">
                <a:cs typeface="Arial" charset="0"/>
              </a:rPr>
              <a:t>questions</a:t>
            </a:r>
            <a:r>
              <a:rPr lang="da-DK" altLang="da-DK" sz="1800" dirty="0" smtClean="0">
                <a:cs typeface="Arial" charset="0"/>
              </a:rPr>
              <a:t>/</a:t>
            </a:r>
            <a:r>
              <a:rPr lang="da-DK" altLang="da-DK" sz="1800" dirty="0" err="1" smtClean="0">
                <a:cs typeface="Arial" charset="0"/>
              </a:rPr>
              <a:t>queries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regarding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medicines</a:t>
            </a:r>
            <a:r>
              <a:rPr lang="da-DK" altLang="da-DK" sz="1800" dirty="0" smtClean="0">
                <a:cs typeface="Arial" charset="0"/>
              </a:rPr>
              <a:t> and the </a:t>
            </a:r>
            <a:r>
              <a:rPr lang="da-DK" altLang="da-DK" sz="1800" dirty="0" err="1" smtClean="0">
                <a:cs typeface="Arial" charset="0"/>
              </a:rPr>
              <a:t>use</a:t>
            </a:r>
            <a:r>
              <a:rPr lang="da-DK" altLang="da-DK" sz="1800" dirty="0" smtClean="0">
                <a:cs typeface="Arial" charset="0"/>
              </a:rPr>
              <a:t> of </a:t>
            </a:r>
            <a:r>
              <a:rPr lang="da-DK" altLang="da-DK" sz="1800" dirty="0" err="1" smtClean="0">
                <a:cs typeface="Arial" charset="0"/>
              </a:rPr>
              <a:t>medicines</a:t>
            </a: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err="1" smtClean="0">
                <a:cs typeface="Arial" charset="0"/>
              </a:rPr>
              <a:t>Queries</a:t>
            </a:r>
            <a:r>
              <a:rPr lang="da-DK" altLang="da-DK" sz="1800" dirty="0" smtClean="0">
                <a:cs typeface="Arial" charset="0"/>
              </a:rPr>
              <a:t> from </a:t>
            </a:r>
            <a:r>
              <a:rPr lang="da-DK" altLang="da-DK" sz="1800" dirty="0" err="1" smtClean="0">
                <a:cs typeface="Arial" charset="0"/>
              </a:rPr>
              <a:t>heathcare</a:t>
            </a:r>
            <a:r>
              <a:rPr lang="da-DK" altLang="da-DK" sz="1800" dirty="0" smtClean="0">
                <a:cs typeface="Arial" charset="0"/>
              </a:rPr>
              <a:t> professionals </a:t>
            </a:r>
            <a:r>
              <a:rPr lang="da-DK" altLang="da-DK" sz="1800" dirty="0" err="1" smtClean="0">
                <a:cs typeface="Arial" charset="0"/>
              </a:rPr>
              <a:t>including</a:t>
            </a:r>
            <a:r>
              <a:rPr lang="da-DK" altLang="da-DK" sz="1800" dirty="0" smtClean="0">
                <a:cs typeface="Arial" charset="0"/>
              </a:rPr>
              <a:t>: doctors, nurses, </a:t>
            </a:r>
            <a:r>
              <a:rPr lang="da-DK" altLang="da-DK" sz="1800" dirty="0" err="1" smtClean="0">
                <a:cs typeface="Arial" charset="0"/>
              </a:rPr>
              <a:t>pharmacists</a:t>
            </a:r>
            <a:r>
              <a:rPr lang="da-DK" altLang="da-DK" sz="1800" dirty="0" smtClean="0">
                <a:cs typeface="Arial" charset="0"/>
              </a:rPr>
              <a:t>, </a:t>
            </a:r>
            <a:r>
              <a:rPr lang="da-DK" altLang="da-DK" sz="1800" dirty="0" err="1" smtClean="0">
                <a:cs typeface="Arial" charset="0"/>
              </a:rPr>
              <a:t>pharmaconomist</a:t>
            </a:r>
            <a:r>
              <a:rPr lang="da-DK" altLang="da-DK" sz="1800" dirty="0" smtClean="0">
                <a:cs typeface="Arial" charset="0"/>
              </a:rPr>
              <a:t> (Top-up service) and the last 3 </a:t>
            </a:r>
            <a:r>
              <a:rPr lang="da-DK" altLang="da-DK" sz="1800" dirty="0" err="1" smtClean="0">
                <a:cs typeface="Arial" charset="0"/>
              </a:rPr>
              <a:t>years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also</a:t>
            </a:r>
            <a:r>
              <a:rPr lang="da-DK" altLang="da-DK" sz="1800" dirty="0" smtClean="0">
                <a:cs typeface="Arial" charset="0"/>
              </a:rPr>
              <a:t> from GP´s</a:t>
            </a: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da-DK" sz="1800" dirty="0" smtClean="0"/>
              <a:t>The information is based on best evidence in relation/with respect to the individual patient or group of patients' clinical problems related to the rational use of medicines</a:t>
            </a: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da-DK" sz="1800" dirty="0" smtClean="0"/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da-DK" sz="1800" b="1" dirty="0" smtClean="0"/>
              <a:t>The basic idea of </a:t>
            </a:r>
            <a:r>
              <a:rPr lang="en-US" altLang="da-DK" sz="1800" b="1" dirty="0" err="1" smtClean="0"/>
              <a:t>MedicinInfo</a:t>
            </a:r>
            <a:r>
              <a:rPr lang="en-US" altLang="da-DK" sz="1800" b="1" dirty="0" smtClean="0"/>
              <a:t> is to use the synergy of the </a:t>
            </a:r>
            <a:r>
              <a:rPr lang="en-US" altLang="da-DK" sz="1800" b="1" dirty="0" err="1" smtClean="0"/>
              <a:t>interdisiplinary</a:t>
            </a:r>
            <a:r>
              <a:rPr lang="en-US" altLang="da-DK" sz="1800" b="1" dirty="0" smtClean="0"/>
              <a:t> </a:t>
            </a:r>
            <a:r>
              <a:rPr lang="en-US" altLang="da-DK" sz="1800" b="1" dirty="0" err="1" smtClean="0"/>
              <a:t>competencises</a:t>
            </a:r>
            <a:r>
              <a:rPr lang="en-US" altLang="da-DK" sz="1800" b="1" dirty="0" smtClean="0"/>
              <a:t> (pharmacist/physician)</a:t>
            </a: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da-DK" sz="1800" b="1" dirty="0" smtClean="0"/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da-DK" sz="1800" b="1" dirty="0" smtClean="0"/>
              <a:t>The morning conference is a central source of knowledge sharing and development. The queries are discussed and are looked upon with both “pharmacist/physicians eyes”</a:t>
            </a:r>
          </a:p>
          <a:p>
            <a:pPr eaLnBrk="1" hangingPunct="1">
              <a:spcBef>
                <a:spcPct val="0"/>
              </a:spcBef>
            </a:pPr>
            <a:endParaRPr lang="da-DK" altLang="da-DK" dirty="0" smtClean="0">
              <a:cs typeface="Arial" charset="0"/>
            </a:endParaRPr>
          </a:p>
          <a:p>
            <a:pPr eaLnBrk="1" hangingPunct="1">
              <a:spcBef>
                <a:spcPct val="0"/>
              </a:spcBef>
            </a:pPr>
            <a:endParaRPr lang="da-DK" altLang="da-DK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2663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</a:pPr>
            <a:fld id="{58592AD2-6F7C-4B78-BB05-F9FFE6ECE785}" type="slidenum">
              <a:rPr altLang="da-DK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16</a:t>
            </a:fld>
            <a:endParaRPr lang="da-DK" altLang="da-DK">
              <a:solidFill>
                <a:srgbClr val="000000"/>
              </a:solidFill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19300" y="260350"/>
            <a:ext cx="2455863" cy="1841500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5766" y="2316755"/>
            <a:ext cx="6029703" cy="61024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err="1" smtClean="0">
                <a:cs typeface="Arial" charset="0"/>
              </a:rPr>
              <a:t>Also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contributing</a:t>
            </a:r>
            <a:r>
              <a:rPr lang="da-DK" altLang="da-DK" sz="1800" baseline="0" dirty="0" smtClean="0">
                <a:cs typeface="Arial" charset="0"/>
              </a:rPr>
              <a:t> to the </a:t>
            </a:r>
            <a:r>
              <a:rPr lang="da-DK" altLang="da-DK" sz="1800" baseline="0" dirty="0" err="1" smtClean="0">
                <a:cs typeface="Arial" charset="0"/>
              </a:rPr>
              <a:t>synergic</a:t>
            </a:r>
            <a:r>
              <a:rPr lang="da-DK" altLang="da-DK" sz="1800" baseline="0" dirty="0" smtClean="0">
                <a:cs typeface="Arial" charset="0"/>
              </a:rPr>
              <a:t> </a:t>
            </a:r>
            <a:r>
              <a:rPr lang="da-DK" altLang="da-DK" sz="1800" baseline="0" dirty="0" err="1" smtClean="0">
                <a:cs typeface="Arial" charset="0"/>
              </a:rPr>
              <a:t>effect</a:t>
            </a:r>
            <a:r>
              <a:rPr lang="da-DK" altLang="da-DK" sz="1800" baseline="0" dirty="0" smtClean="0">
                <a:cs typeface="Arial" charset="0"/>
              </a:rPr>
              <a:t> is </a:t>
            </a:r>
            <a:r>
              <a:rPr lang="da-DK" altLang="da-DK" sz="1800" baseline="0" dirty="0" err="1" smtClean="0">
                <a:cs typeface="Arial" charset="0"/>
              </a:rPr>
              <a:t>our</a:t>
            </a:r>
            <a:r>
              <a:rPr lang="da-DK" altLang="da-DK" sz="1800" baseline="0" dirty="0" smtClean="0">
                <a:cs typeface="Arial" charset="0"/>
              </a:rPr>
              <a:t> databases:</a:t>
            </a: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smtClean="0">
                <a:cs typeface="Arial" charset="0"/>
              </a:rPr>
              <a:t>SAID is a national database: All hospital </a:t>
            </a:r>
            <a:r>
              <a:rPr lang="da-DK" altLang="da-DK" sz="1800" dirty="0" err="1" smtClean="0">
                <a:cs typeface="Arial" charset="0"/>
              </a:rPr>
              <a:t>pharmacies</a:t>
            </a:r>
            <a:r>
              <a:rPr lang="da-DK" altLang="da-DK" sz="1800" dirty="0" smtClean="0">
                <a:cs typeface="Arial" charset="0"/>
              </a:rPr>
              <a:t> in Denmark </a:t>
            </a:r>
            <a:r>
              <a:rPr lang="da-DK" altLang="da-DK" sz="1800" dirty="0" err="1" smtClean="0">
                <a:cs typeface="Arial" charset="0"/>
              </a:rPr>
              <a:t>uses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this</a:t>
            </a: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err="1" smtClean="0">
                <a:cs typeface="Arial" charset="0"/>
              </a:rPr>
              <a:t>Liweb</a:t>
            </a:r>
            <a:r>
              <a:rPr lang="da-DK" altLang="da-DK" sz="1800" dirty="0" smtClean="0">
                <a:cs typeface="Arial" charset="0"/>
              </a:rPr>
              <a:t> is the </a:t>
            </a:r>
            <a:r>
              <a:rPr lang="da-DK" altLang="da-DK" sz="1800" dirty="0" err="1" smtClean="0">
                <a:cs typeface="Arial" charset="0"/>
              </a:rPr>
              <a:t>common</a:t>
            </a:r>
            <a:r>
              <a:rPr lang="da-DK" altLang="da-DK" sz="1800" dirty="0" smtClean="0">
                <a:cs typeface="Arial" charset="0"/>
              </a:rPr>
              <a:t>/national</a:t>
            </a:r>
            <a:r>
              <a:rPr lang="da-DK" altLang="da-DK" sz="1800" baseline="0" dirty="0" smtClean="0">
                <a:cs typeface="Arial" charset="0"/>
              </a:rPr>
              <a:t> database for the </a:t>
            </a:r>
            <a:r>
              <a:rPr lang="da-DK" altLang="da-DK" sz="1800" baseline="0" dirty="0" err="1" smtClean="0">
                <a:cs typeface="Arial" charset="0"/>
              </a:rPr>
              <a:t>clinical</a:t>
            </a:r>
            <a:r>
              <a:rPr lang="da-DK" altLang="da-DK" sz="1800" baseline="0" dirty="0" smtClean="0">
                <a:cs typeface="Arial" charset="0"/>
              </a:rPr>
              <a:t> </a:t>
            </a:r>
            <a:r>
              <a:rPr lang="da-DK" altLang="da-DK" sz="1800" baseline="0" dirty="0" err="1" smtClean="0">
                <a:cs typeface="Arial" charset="0"/>
              </a:rPr>
              <a:t>pharmacologists</a:t>
            </a:r>
            <a:endParaRPr lang="da-DK" altLang="da-DK" sz="1800" baseline="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smtClean="0">
                <a:cs typeface="Arial" charset="0"/>
              </a:rPr>
              <a:t>All </a:t>
            </a:r>
            <a:r>
              <a:rPr lang="da-DK" altLang="da-DK" sz="1800" dirty="0" err="1" smtClean="0">
                <a:cs typeface="Arial" charset="0"/>
              </a:rPr>
              <a:t>pharmacists</a:t>
            </a:r>
            <a:r>
              <a:rPr lang="da-DK" altLang="da-DK" sz="1800" dirty="0" smtClean="0">
                <a:cs typeface="Arial" charset="0"/>
              </a:rPr>
              <a:t> an </a:t>
            </a:r>
            <a:r>
              <a:rPr lang="da-DK" altLang="da-DK" sz="1800" dirty="0" err="1" smtClean="0">
                <a:cs typeface="Arial" charset="0"/>
              </a:rPr>
              <a:t>physicians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working</a:t>
            </a:r>
            <a:r>
              <a:rPr lang="da-DK" altLang="da-DK" sz="1800" dirty="0" smtClean="0">
                <a:cs typeface="Arial" charset="0"/>
              </a:rPr>
              <a:t> in MIC have </a:t>
            </a:r>
            <a:r>
              <a:rPr lang="da-DK" altLang="da-DK" sz="1800" dirty="0" err="1" smtClean="0">
                <a:cs typeface="Arial" charset="0"/>
              </a:rPr>
              <a:t>acess</a:t>
            </a:r>
            <a:r>
              <a:rPr lang="da-DK" altLang="da-DK" sz="1800" dirty="0" smtClean="0">
                <a:cs typeface="Arial" charset="0"/>
              </a:rPr>
              <a:t> to </a:t>
            </a:r>
            <a:r>
              <a:rPr lang="da-DK" altLang="da-DK" sz="1800" dirty="0" err="1" smtClean="0">
                <a:cs typeface="Arial" charset="0"/>
              </a:rPr>
              <a:t>both</a:t>
            </a:r>
            <a:r>
              <a:rPr lang="da-DK" altLang="da-DK" sz="1800" dirty="0" smtClean="0">
                <a:cs typeface="Arial" charset="0"/>
              </a:rPr>
              <a:t> databases. </a:t>
            </a:r>
            <a:r>
              <a:rPr lang="da-DK" altLang="da-DK" sz="1800" dirty="0" err="1" smtClean="0">
                <a:cs typeface="Arial" charset="0"/>
              </a:rPr>
              <a:t>Pharmacists</a:t>
            </a:r>
            <a:r>
              <a:rPr lang="da-DK" altLang="da-DK" sz="1800" dirty="0" smtClean="0">
                <a:cs typeface="Arial" charset="0"/>
              </a:rPr>
              <a:t> register in SAID, </a:t>
            </a:r>
            <a:r>
              <a:rPr lang="da-DK" altLang="da-DK" sz="1800" dirty="0" err="1" smtClean="0">
                <a:cs typeface="Arial" charset="0"/>
              </a:rPr>
              <a:t>physician</a:t>
            </a:r>
            <a:r>
              <a:rPr lang="da-DK" altLang="da-DK" sz="1800" dirty="0" smtClean="0">
                <a:cs typeface="Arial" charset="0"/>
              </a:rPr>
              <a:t> ind </a:t>
            </a:r>
            <a:r>
              <a:rPr lang="da-DK" altLang="da-DK" sz="1800" dirty="0" err="1" smtClean="0">
                <a:cs typeface="Arial" charset="0"/>
              </a:rPr>
              <a:t>Liweb</a:t>
            </a: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err="1" smtClean="0">
                <a:cs typeface="Arial" charset="0"/>
              </a:rPr>
              <a:t>Both</a:t>
            </a:r>
            <a:r>
              <a:rPr lang="da-DK" altLang="da-DK" sz="1800" dirty="0" smtClean="0">
                <a:cs typeface="Arial" charset="0"/>
              </a:rPr>
              <a:t> databases </a:t>
            </a:r>
            <a:r>
              <a:rPr lang="da-DK" altLang="da-DK" sz="1800" dirty="0" err="1" smtClean="0">
                <a:cs typeface="Arial" charset="0"/>
              </a:rPr>
              <a:t>were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established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before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MedicinInfo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was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founded</a:t>
            </a: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err="1" smtClean="0">
                <a:cs typeface="Arial" charset="0"/>
              </a:rPr>
              <a:t>LiWeb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established</a:t>
            </a:r>
            <a:r>
              <a:rPr lang="da-DK" altLang="da-DK" sz="1800" dirty="0" smtClean="0">
                <a:cs typeface="Arial" charset="0"/>
              </a:rPr>
              <a:t> in 1997, SAID </a:t>
            </a:r>
            <a:r>
              <a:rPr lang="da-DK" altLang="da-DK" sz="1800" dirty="0">
                <a:cs typeface="Arial" charset="0"/>
              </a:rPr>
              <a:t> </a:t>
            </a:r>
            <a:r>
              <a:rPr lang="da-DK" altLang="da-DK" sz="1800" dirty="0" smtClean="0">
                <a:cs typeface="Arial" charset="0"/>
              </a:rPr>
              <a:t>in 2002</a:t>
            </a: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da-DK" altLang="da-DK" sz="1800" dirty="0" smtClean="0">
              <a:cs typeface="Arial" charset="0"/>
            </a:endParaRP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da-DK" altLang="da-DK" sz="1800" dirty="0" smtClean="0">
                <a:cs typeface="Arial" charset="0"/>
              </a:rPr>
              <a:t>If </a:t>
            </a:r>
            <a:r>
              <a:rPr lang="da-DK" altLang="da-DK" sz="1800" dirty="0" err="1" smtClean="0">
                <a:cs typeface="Arial" charset="0"/>
              </a:rPr>
              <a:t>you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wonder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why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there</a:t>
            </a:r>
            <a:r>
              <a:rPr lang="da-DK" altLang="da-DK" sz="1800" dirty="0" smtClean="0">
                <a:cs typeface="Arial" charset="0"/>
              </a:rPr>
              <a:t> is </a:t>
            </a:r>
            <a:r>
              <a:rPr lang="da-DK" altLang="da-DK" sz="1800" dirty="0" err="1" smtClean="0">
                <a:cs typeface="Arial" charset="0"/>
              </a:rPr>
              <a:t>two</a:t>
            </a:r>
            <a:r>
              <a:rPr lang="da-DK" altLang="da-DK" sz="1800" dirty="0" smtClean="0">
                <a:cs typeface="Arial" charset="0"/>
              </a:rPr>
              <a:t> database, </a:t>
            </a:r>
            <a:r>
              <a:rPr lang="da-DK" altLang="da-DK" sz="1800" dirty="0" err="1" smtClean="0">
                <a:cs typeface="Arial" charset="0"/>
              </a:rPr>
              <a:t>one</a:t>
            </a:r>
            <a:r>
              <a:rPr lang="da-DK" altLang="da-DK" sz="1800" dirty="0" smtClean="0">
                <a:cs typeface="Arial" charset="0"/>
              </a:rPr>
              <a:t> of the </a:t>
            </a:r>
            <a:r>
              <a:rPr lang="da-DK" altLang="da-DK" sz="1800" dirty="0" err="1" smtClean="0">
                <a:cs typeface="Arial" charset="0"/>
              </a:rPr>
              <a:t>answers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might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be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that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MedicinInfo</a:t>
            </a:r>
            <a:r>
              <a:rPr lang="da-DK" altLang="da-DK" sz="1800" dirty="0" smtClean="0">
                <a:cs typeface="Arial" charset="0"/>
              </a:rPr>
              <a:t> is the </a:t>
            </a:r>
            <a:r>
              <a:rPr lang="da-DK" altLang="da-DK" sz="1800" dirty="0" err="1" smtClean="0">
                <a:cs typeface="Arial" charset="0"/>
              </a:rPr>
              <a:t>only</a:t>
            </a:r>
            <a:r>
              <a:rPr lang="da-DK" altLang="da-DK" sz="1800" dirty="0" smtClean="0">
                <a:cs typeface="Arial" charset="0"/>
              </a:rPr>
              <a:t> formal </a:t>
            </a:r>
            <a:r>
              <a:rPr lang="da-DK" altLang="da-DK" sz="1800" dirty="0" err="1" smtClean="0">
                <a:cs typeface="Arial" charset="0"/>
              </a:rPr>
              <a:t>coorparation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between</a:t>
            </a:r>
            <a:r>
              <a:rPr lang="da-DK" altLang="da-DK" sz="1800" dirty="0" smtClean="0">
                <a:cs typeface="Arial" charset="0"/>
              </a:rPr>
              <a:t> hospital info and </a:t>
            </a:r>
            <a:r>
              <a:rPr lang="da-DK" altLang="da-DK" sz="1800" dirty="0" err="1" smtClean="0">
                <a:cs typeface="Arial" charset="0"/>
              </a:rPr>
              <a:t>clinical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pharmacology</a:t>
            </a:r>
            <a:r>
              <a:rPr lang="da-DK" altLang="da-DK" sz="1800" dirty="0" smtClean="0">
                <a:cs typeface="Arial" charset="0"/>
              </a:rPr>
              <a:t> – but hospital </a:t>
            </a:r>
            <a:r>
              <a:rPr lang="da-DK" altLang="da-DK" sz="1800" dirty="0" err="1" smtClean="0">
                <a:cs typeface="Arial" charset="0"/>
              </a:rPr>
              <a:t>pharmacies</a:t>
            </a:r>
            <a:r>
              <a:rPr lang="da-DK" altLang="da-DK" sz="1800" dirty="0" smtClean="0">
                <a:cs typeface="Arial" charset="0"/>
              </a:rPr>
              <a:t> and </a:t>
            </a:r>
            <a:r>
              <a:rPr lang="da-DK" altLang="da-DK" sz="1800" dirty="0" err="1" smtClean="0">
                <a:cs typeface="Arial" charset="0"/>
              </a:rPr>
              <a:t>clinical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pharmacology</a:t>
            </a:r>
            <a:r>
              <a:rPr lang="da-DK" altLang="da-DK" sz="1800" dirty="0" smtClean="0">
                <a:cs typeface="Arial" charset="0"/>
              </a:rPr>
              <a:t> </a:t>
            </a:r>
            <a:r>
              <a:rPr lang="da-DK" altLang="da-DK" sz="1800" dirty="0" err="1" smtClean="0">
                <a:cs typeface="Arial" charset="0"/>
              </a:rPr>
              <a:t>serve</a:t>
            </a:r>
            <a:r>
              <a:rPr lang="da-DK" altLang="da-DK" sz="1800" dirty="0" smtClean="0">
                <a:cs typeface="Arial" charset="0"/>
              </a:rPr>
              <a:t> as </a:t>
            </a:r>
            <a:r>
              <a:rPr lang="da-DK" altLang="da-DK" sz="1800" dirty="0" err="1" smtClean="0">
                <a:cs typeface="Arial" charset="0"/>
              </a:rPr>
              <a:t>medicines</a:t>
            </a:r>
            <a:r>
              <a:rPr lang="da-DK" altLang="da-DK" sz="1800" dirty="0" smtClean="0">
                <a:cs typeface="Arial" charset="0"/>
              </a:rPr>
              <a:t> informations center </a:t>
            </a:r>
            <a:r>
              <a:rPr lang="da-DK" altLang="da-DK" sz="1800" dirty="0" err="1" smtClean="0">
                <a:cs typeface="Arial" charset="0"/>
              </a:rPr>
              <a:t>throughout</a:t>
            </a:r>
            <a:r>
              <a:rPr lang="da-DK" altLang="da-DK" sz="1800" dirty="0" smtClean="0">
                <a:cs typeface="Arial" charset="0"/>
              </a:rPr>
              <a:t> Denmark</a:t>
            </a:r>
          </a:p>
          <a:p>
            <a:pPr eaLnBrk="1" hangingPunct="1">
              <a:spcBef>
                <a:spcPct val="0"/>
              </a:spcBef>
            </a:pPr>
            <a:endParaRPr lang="da-DK" altLang="da-DK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406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00175" y="393700"/>
            <a:ext cx="3186113" cy="2389188"/>
          </a:xfrm>
          <a:ln/>
        </p:spPr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232531" y="3046393"/>
            <a:ext cx="6392937" cy="58371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800" dirty="0" smtClean="0"/>
              <a:t>This slide shows the </a:t>
            </a:r>
            <a:r>
              <a:rPr lang="da-DK" altLang="da-DK" sz="1800" dirty="0" err="1" smtClean="0"/>
              <a:t>number</a:t>
            </a:r>
            <a:r>
              <a:rPr lang="da-DK" altLang="da-DK" sz="1800" dirty="0" smtClean="0"/>
              <a:t> of </a:t>
            </a:r>
            <a:r>
              <a:rPr lang="da-DK" altLang="da-DK" sz="1800" dirty="0" err="1" smtClean="0"/>
              <a:t>enqueries</a:t>
            </a:r>
            <a:r>
              <a:rPr lang="da-DK" altLang="da-DK" sz="1800" dirty="0" smtClean="0"/>
              <a:t> to MIC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endParaRPr lang="da-DK" altLang="da-DK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800" dirty="0" smtClean="0"/>
              <a:t>As </a:t>
            </a:r>
            <a:r>
              <a:rPr lang="da-DK" altLang="da-DK" sz="1800" dirty="0" err="1" smtClean="0"/>
              <a:t>you</a:t>
            </a:r>
            <a:r>
              <a:rPr lang="da-DK" altLang="da-DK" sz="1800" dirty="0" smtClean="0"/>
              <a:t> </a:t>
            </a:r>
            <a:r>
              <a:rPr lang="da-DK" altLang="da-DK" sz="1800" dirty="0" err="1" smtClean="0"/>
              <a:t>can</a:t>
            </a:r>
            <a:r>
              <a:rPr lang="da-DK" altLang="da-DK" sz="1800" dirty="0" smtClean="0"/>
              <a:t> </a:t>
            </a:r>
            <a:r>
              <a:rPr lang="da-DK" altLang="da-DK" sz="1800" dirty="0" err="1" smtClean="0"/>
              <a:t>see</a:t>
            </a:r>
            <a:r>
              <a:rPr lang="da-DK" altLang="da-DK" sz="1800" dirty="0" smtClean="0"/>
              <a:t> the </a:t>
            </a:r>
            <a:r>
              <a:rPr lang="da-DK" altLang="da-DK" sz="1800" dirty="0" err="1" smtClean="0"/>
              <a:t>numbers</a:t>
            </a:r>
            <a:r>
              <a:rPr lang="da-DK" altLang="da-DK" sz="1800" dirty="0" smtClean="0"/>
              <a:t> </a:t>
            </a:r>
            <a:r>
              <a:rPr lang="da-DK" altLang="da-DK" sz="1800" dirty="0" err="1" smtClean="0"/>
              <a:t>are</a:t>
            </a:r>
            <a:r>
              <a:rPr lang="da-DK" altLang="da-DK" sz="1800" dirty="0" smtClean="0"/>
              <a:t> </a:t>
            </a:r>
            <a:r>
              <a:rPr lang="da-DK" altLang="da-DK" sz="1800" dirty="0" err="1" smtClean="0"/>
              <a:t>relatively</a:t>
            </a:r>
            <a:r>
              <a:rPr lang="da-DK" altLang="da-DK" sz="1800" dirty="0" smtClean="0"/>
              <a:t> stable.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da-DK" altLang="da-DK" sz="1800" dirty="0"/>
          </a:p>
        </p:txBody>
      </p:sp>
    </p:spTree>
    <p:extLst>
      <p:ext uri="{BB962C8B-B14F-4D97-AF65-F5344CB8AC3E}">
        <p14:creationId xmlns:p14="http://schemas.microsoft.com/office/powerpoint/2010/main" val="36279268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18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14064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19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44491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20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64228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w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w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.w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611560" y="2038153"/>
            <a:ext cx="8532007" cy="48224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1" name="Rektangel 10"/>
          <p:cNvSpPr/>
          <p:nvPr userDrawn="1"/>
        </p:nvSpPr>
        <p:spPr>
          <a:xfrm>
            <a:off x="8460000" y="2040924"/>
            <a:ext cx="683568" cy="48198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3" name="Rektangel 12"/>
          <p:cNvSpPr/>
          <p:nvPr userDrawn="1"/>
        </p:nvSpPr>
        <p:spPr>
          <a:xfrm>
            <a:off x="0" y="2040924"/>
            <a:ext cx="683568" cy="481984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20891"/>
            <a:ext cx="6402625" cy="1981738"/>
          </a:xfrm>
        </p:spPr>
        <p:txBody>
          <a:bodyPr anchor="t" anchorCtr="0"/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5101432"/>
            <a:ext cx="6400800" cy="888504"/>
          </a:xfrm>
        </p:spPr>
        <p:txBody>
          <a:bodyPr/>
          <a:lstStyle>
            <a:lvl1pPr marL="0" indent="0" algn="l">
              <a:lnSpc>
                <a:spcPct val="890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 20pt skrives her i to linjer eller max tre linjer</a:t>
            </a:r>
          </a:p>
        </p:txBody>
      </p: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7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22" name="AutoShape 4"/>
          <p:cNvSpPr>
            <a:spLocks/>
          </p:cNvSpPr>
          <p:nvPr userDrawn="1"/>
        </p:nvSpPr>
        <p:spPr bwMode="gray">
          <a:xfrm>
            <a:off x="9291215" y="10191"/>
            <a:ext cx="1742691" cy="1097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Indsæt hjælpelinjer til placering af objekter</a:t>
            </a:r>
          </a:p>
          <a:p>
            <a:pPr algn="l"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1. </a:t>
            </a:r>
            <a:r>
              <a:rPr lang="da-DK" altLang="da-DK" sz="900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Højreklik uden for slidet og vælg </a:t>
            </a: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Gitter og hjælpelinjer</a:t>
            </a:r>
          </a:p>
          <a:p>
            <a:pPr algn="l"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2. </a:t>
            </a:r>
            <a:r>
              <a:rPr lang="da-DK" altLang="da-DK" sz="900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Sæt kryds ved </a:t>
            </a: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Vis tegnehjælpelinjer på skærmen</a:t>
            </a:r>
          </a:p>
          <a:p>
            <a:pPr algn="l"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3.</a:t>
            </a:r>
            <a:r>
              <a:rPr lang="da-DK" altLang="da-DK" sz="900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Vælg </a:t>
            </a: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OK</a:t>
            </a: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2196752" y="3952489"/>
            <a:ext cx="2046559" cy="2824883"/>
            <a:chOff x="-2196752" y="3952489"/>
            <a:chExt cx="2046559" cy="2824883"/>
          </a:xfrm>
        </p:grpSpPr>
        <p:grpSp>
          <p:nvGrpSpPr>
            <p:cNvPr id="25" name="Gruppe 24"/>
            <p:cNvGrpSpPr/>
            <p:nvPr userDrawn="1"/>
          </p:nvGrpSpPr>
          <p:grpSpPr>
            <a:xfrm>
              <a:off x="-2196752" y="3952489"/>
              <a:ext cx="2046559" cy="2824883"/>
              <a:chOff x="-2167432" y="3952489"/>
              <a:chExt cx="2046559" cy="2824883"/>
            </a:xfrm>
          </p:grpSpPr>
          <p:sp>
            <p:nvSpPr>
              <p:cNvPr id="20" name="Text Box 48"/>
              <p:cNvSpPr txBox="1">
                <a:spLocks noChangeArrowheads="1"/>
              </p:cNvSpPr>
              <p:nvPr/>
            </p:nvSpPr>
            <p:spPr bwMode="auto">
              <a:xfrm>
                <a:off x="-2167432" y="3952489"/>
                <a:ext cx="2046559" cy="1300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Indsætte Titel/beskrivelse og Navn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</a:t>
                </a:r>
                <a:r>
                  <a:rPr lang="da-DK" alt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</a:t>
                </a:r>
                <a:r>
                  <a:rPr lang="da-DK" alt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 topmenuen 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</a:t>
                </a:r>
                <a:r>
                  <a:rPr lang="da-DK" alt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Sidehoved og Sidefod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Indtast</a:t>
                </a:r>
                <a:r>
                  <a:rPr lang="da-DK" sz="900" baseline="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dit navn, hvor der står </a:t>
                </a:r>
                <a:r>
                  <a:rPr lang="da-DK" sz="900" b="1" baseline="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Navn</a:t>
                </a:r>
                <a:endPara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 Titel/beskrivelse</a:t>
                </a:r>
                <a:r>
                  <a:rPr lang="da-DK" sz="900" baseline="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hvor der står </a:t>
                </a:r>
                <a:r>
                  <a:rPr lang="da-DK" sz="900" b="1" kern="12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Titel/beskrivelse</a:t>
                </a:r>
                <a:endPara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5.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 på alle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eller </a:t>
                </a: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hvis det kun skal være på et enkel slide</a:t>
                </a:r>
              </a:p>
            </p:txBody>
          </p:sp>
          <p:grpSp>
            <p:nvGrpSpPr>
              <p:cNvPr id="9" name="Gruppe 8"/>
              <p:cNvGrpSpPr/>
              <p:nvPr userDrawn="1"/>
            </p:nvGrpSpPr>
            <p:grpSpPr>
              <a:xfrm>
                <a:off x="-2167432" y="5314312"/>
                <a:ext cx="2046559" cy="1463060"/>
                <a:chOff x="-2364901" y="4975472"/>
                <a:chExt cx="2046559" cy="1463060"/>
              </a:xfrm>
            </p:grpSpPr>
            <p:pic>
              <p:nvPicPr>
                <p:cNvPr id="2" name="Billede 1"/>
                <p:cNvPicPr>
                  <a:picLocks noChangeAspect="1"/>
                </p:cNvPicPr>
                <p:nvPr userDrawn="1"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364901" y="4975472"/>
                  <a:ext cx="2046559" cy="1463060"/>
                </a:xfrm>
                <a:prstGeom prst="rect">
                  <a:avLst/>
                </a:prstGeom>
              </p:spPr>
            </p:pic>
            <p:sp>
              <p:nvSpPr>
                <p:cNvPr id="7" name="Rektangel 6"/>
                <p:cNvSpPr/>
                <p:nvPr userDrawn="1"/>
              </p:nvSpPr>
              <p:spPr>
                <a:xfrm>
                  <a:off x="-2157169" y="5721682"/>
                  <a:ext cx="1364573" cy="108100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 smtClean="0"/>
                </a:p>
              </p:txBody>
            </p:sp>
            <p:sp>
              <p:nvSpPr>
                <p:cNvPr id="23" name="Rektangel 22"/>
                <p:cNvSpPr/>
                <p:nvPr userDrawn="1"/>
              </p:nvSpPr>
              <p:spPr>
                <a:xfrm>
                  <a:off x="-2202172" y="5952717"/>
                  <a:ext cx="1409576" cy="104575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 smtClean="0"/>
                </a:p>
              </p:txBody>
            </p:sp>
          </p:grpSp>
        </p:grpSp>
        <p:pic>
          <p:nvPicPr>
            <p:cNvPr id="24" name="Billede 1"/>
            <p:cNvPicPr>
              <a:picLocks noChangeAspect="1"/>
            </p:cNvPicPr>
            <p:nvPr userDrawn="1"/>
          </p:nvPicPr>
          <p:blipFill rotWithShape="1">
            <a:blip r:embed="rId2"/>
            <a:srcRect l="6362" t="63226" r="91404" b="33649"/>
            <a:stretch/>
          </p:blipFill>
          <p:spPr>
            <a:xfrm>
              <a:off x="-2072073" y="6166241"/>
              <a:ext cx="45719" cy="45719"/>
            </a:xfrm>
            <a:prstGeom prst="rect">
              <a:avLst/>
            </a:prstGeom>
          </p:spPr>
        </p:pic>
      </p:grpSp>
      <p:grpSp>
        <p:nvGrpSpPr>
          <p:cNvPr id="26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7" name="Logo H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8" name="Region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3940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Èn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872715"/>
            <a:ext cx="7092000" cy="1161947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13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</a:t>
              </a:r>
              <a:r>
                <a:rPr lang="da-DK" altLang="da-DK" sz="900" i="1" baseline="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22</a:t>
              </a: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22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20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18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– 9. Niveau = Bullets 16 - 10</a:t>
              </a:r>
              <a:r>
                <a:rPr lang="da-DK" altLang="da-DK" sz="900" i="1" baseline="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</a:t>
              </a: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uppe 13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0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  <p:grpSp>
          <p:nvGrpSpPr>
            <p:cNvPr id="15" name="Gruppe 14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6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  <p:sp>
            <p:nvSpPr>
              <p:cNvPr id="18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</p:grpSp>
      <p:sp>
        <p:nvSpPr>
          <p:cNvPr id="3" name="Pladsholder til indhold 2"/>
          <p:cNvSpPr>
            <a:spLocks noGrp="1"/>
          </p:cNvSpPr>
          <p:nvPr>
            <p:ph sz="quarter" idx="13" hasCustomPrompt="1"/>
          </p:nvPr>
        </p:nvSpPr>
        <p:spPr>
          <a:xfrm>
            <a:off x="1368425" y="2327275"/>
            <a:ext cx="7091363" cy="3160713"/>
          </a:xfrm>
        </p:spPr>
        <p:txBody>
          <a:bodyPr/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1" name="Pladsholder til tekst 3"/>
          <p:cNvSpPr>
            <a:spLocks noGrp="1"/>
          </p:cNvSpPr>
          <p:nvPr>
            <p:ph type="body" sz="quarter" idx="14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2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29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tekst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8" name="Gruppe 7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9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</a:t>
              </a:r>
              <a:r>
                <a:rPr lang="da-DK" altLang="da-DK" sz="900" i="1" baseline="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18</a:t>
              </a: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18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16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14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Niveau = Bullets 12 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Gruppe 9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8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  <p:grpSp>
          <p:nvGrpSpPr>
            <p:cNvPr id="13" name="Gruppe 12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5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  <p:sp>
            <p:nvSpPr>
              <p:cNvPr id="16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</p:grpSp>
      <p:sp>
        <p:nvSpPr>
          <p:cNvPr id="7" name="Pladsholder til indhold 6"/>
          <p:cNvSpPr>
            <a:spLocks noGrp="1"/>
          </p:cNvSpPr>
          <p:nvPr>
            <p:ph sz="quarter" idx="13" hasCustomPrompt="1"/>
          </p:nvPr>
        </p:nvSpPr>
        <p:spPr>
          <a:xfrm>
            <a:off x="1368000" y="2327275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9" name="Pladsholder til indhold 6"/>
          <p:cNvSpPr>
            <a:spLocks noGrp="1"/>
          </p:cNvSpPr>
          <p:nvPr>
            <p:ph sz="quarter" idx="14" hasCustomPrompt="1"/>
          </p:nvPr>
        </p:nvSpPr>
        <p:spPr>
          <a:xfrm>
            <a:off x="5021798" y="2329200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77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8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2269"/>
            <a:ext cx="7086600" cy="3340360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0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764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indhold 2"/>
          <p:cNvSpPr>
            <a:spLocks noGrp="1"/>
          </p:cNvSpPr>
          <p:nvPr>
            <p:ph sz="quarter" idx="17" hasCustomPrompt="1"/>
          </p:nvPr>
        </p:nvSpPr>
        <p:spPr>
          <a:xfrm>
            <a:off x="1368425" y="1362075"/>
            <a:ext cx="7088400" cy="33408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a-DK" dirty="0" smtClean="0"/>
              <a:t>Brødtekst 22pt skrives her, eller tabel og diagram indsættes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6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fe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985492"/>
            <a:ext cx="3317874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5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6174"/>
            <a:ext cx="3317875" cy="3489649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12" name="Pladsholder til tekst 3"/>
          <p:cNvSpPr>
            <a:spLocks noGrp="1"/>
          </p:cNvSpPr>
          <p:nvPr>
            <p:ph type="body" sz="quarter" idx="19" hasCustomPrompt="1"/>
          </p:nvPr>
        </p:nvSpPr>
        <p:spPr>
          <a:xfrm>
            <a:off x="4889500" y="4985492"/>
            <a:ext cx="3564000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17" name="Pladsholder til indhold 4"/>
          <p:cNvSpPr>
            <a:spLocks noGrp="1"/>
          </p:cNvSpPr>
          <p:nvPr>
            <p:ph sz="quarter" idx="14" hasCustomPrompt="1"/>
          </p:nvPr>
        </p:nvSpPr>
        <p:spPr>
          <a:xfrm>
            <a:off x="4884806" y="1371523"/>
            <a:ext cx="3570988" cy="3488400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5"/>
          <p:cNvSpPr>
            <a:spLocks noGrp="1"/>
          </p:cNvSpPr>
          <p:nvPr>
            <p:ph type="body" sz="quarter" idx="20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18" name="Gruppe 17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9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20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567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lt &amp;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908719"/>
            <a:ext cx="7091788" cy="1125943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17" name="Gruppe 16"/>
          <p:cNvGrpSpPr>
            <a:grpSpLocks/>
          </p:cNvGrpSpPr>
          <p:nvPr userDrawn="1"/>
        </p:nvGrpSpPr>
        <p:grpSpPr bwMode="auto">
          <a:xfrm>
            <a:off x="-2186217" y="2328863"/>
            <a:ext cx="2032000" cy="2211833"/>
            <a:chOff x="6573838" y="3603625"/>
            <a:chExt cx="2032000" cy="2211717"/>
          </a:xfrm>
        </p:grpSpPr>
        <p:sp>
          <p:nvSpPr>
            <p:cNvPr id="18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9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4931361"/>
            <a:ext cx="3317874" cy="55662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8" name="Pladsholder til billede 2"/>
          <p:cNvSpPr>
            <a:spLocks noGrp="1"/>
          </p:cNvSpPr>
          <p:nvPr>
            <p:ph type="pic" sz="quarter" idx="17" hasCustomPrompt="1"/>
          </p:nvPr>
        </p:nvSpPr>
        <p:spPr>
          <a:xfrm>
            <a:off x="1368000" y="2328862"/>
            <a:ext cx="3319200" cy="2476561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24" name="Pladsholder til indhold 3"/>
          <p:cNvSpPr>
            <a:spLocks noGrp="1"/>
          </p:cNvSpPr>
          <p:nvPr>
            <p:ph sz="quarter" idx="14" hasCustomPrompt="1"/>
          </p:nvPr>
        </p:nvSpPr>
        <p:spPr>
          <a:xfrm>
            <a:off x="4888800" y="2327275"/>
            <a:ext cx="3570988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3"/>
          <p:cNvSpPr>
            <a:spLocks noGrp="1"/>
          </p:cNvSpPr>
          <p:nvPr>
            <p:ph type="body" sz="quarter" idx="18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38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Hvid dæk boks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 smtClean="0"/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3" name="Rektangel 12"/>
          <p:cNvSpPr/>
          <p:nvPr userDrawn="1"/>
        </p:nvSpPr>
        <p:spPr>
          <a:xfrm>
            <a:off x="0" y="2038350"/>
            <a:ext cx="683568" cy="481984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08920"/>
            <a:ext cx="7086600" cy="2775893"/>
          </a:xfrm>
        </p:spPr>
        <p:txBody>
          <a:bodyPr anchor="t" anchorCtr="0"/>
          <a:lstStyle>
            <a:lvl1pPr>
              <a:defRPr sz="3700">
                <a:solidFill>
                  <a:schemeClr val="tx2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da-DK" noProof="0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67EC89C-17A0-4E64-A6D2-B825673CEEDF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8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  <p:grpSp>
        <p:nvGrpSpPr>
          <p:cNvPr id="19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0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2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5125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5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rgbClr val="565656"/>
                </a:solidFill>
              </a:rPr>
              <a:t>Pharmacy</a:t>
            </a:r>
            <a:endParaRPr lang="da-DK" sz="1200" b="1" noProof="0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619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 userDrawn="1"/>
        </p:nvSpPr>
        <p:spPr>
          <a:xfrm>
            <a:off x="611560" y="0"/>
            <a:ext cx="8532007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9" name="Rektangel 8"/>
          <p:cNvSpPr/>
          <p:nvPr userDrawn="1"/>
        </p:nvSpPr>
        <p:spPr>
          <a:xfrm>
            <a:off x="8460000" y="1"/>
            <a:ext cx="68356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0" name="Rektangel 9"/>
          <p:cNvSpPr/>
          <p:nvPr userDrawn="1"/>
        </p:nvSpPr>
        <p:spPr>
          <a:xfrm>
            <a:off x="0" y="0"/>
            <a:ext cx="683568" cy="685819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1016732"/>
            <a:ext cx="7086600" cy="1312131"/>
          </a:xfrm>
        </p:spPr>
        <p:txBody>
          <a:bodyPr/>
          <a:lstStyle>
            <a:lvl1pPr>
              <a:lnSpc>
                <a:spcPct val="85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11" name="Pladsholder til tekst 2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258561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6" hasCustomPrompt="1"/>
          </p:nvPr>
        </p:nvSpPr>
        <p:spPr>
          <a:xfrm>
            <a:off x="1368000" y="3490922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8" name="Pladsholder til tekst 4"/>
          <p:cNvSpPr>
            <a:spLocks noGrp="1"/>
          </p:cNvSpPr>
          <p:nvPr>
            <p:ph type="body" sz="quarter" idx="17" hasCustomPrompt="1"/>
          </p:nvPr>
        </p:nvSpPr>
        <p:spPr>
          <a:xfrm>
            <a:off x="4654765" y="25848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9" name="Pladsholder til tekst5"/>
          <p:cNvSpPr>
            <a:spLocks noGrp="1"/>
          </p:cNvSpPr>
          <p:nvPr>
            <p:ph type="body" sz="quarter" idx="18" hasCustomPrompt="1"/>
          </p:nvPr>
        </p:nvSpPr>
        <p:spPr>
          <a:xfrm>
            <a:off x="4654765" y="34920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chemeClr val="bg1"/>
                </a:solidFill>
              </a:rPr>
              <a:t>The Hospital </a:t>
            </a:r>
            <a:r>
              <a:rPr lang="da-DK" sz="1200" b="1" noProof="0" dirty="0" err="1" smtClean="0">
                <a:solidFill>
                  <a:schemeClr val="bg1"/>
                </a:solidFill>
              </a:rPr>
              <a:t>Pharmacy</a:t>
            </a:r>
            <a:endParaRPr lang="da-DK" sz="1200" b="1" noProof="0" dirty="0" smtClean="0">
              <a:solidFill>
                <a:schemeClr val="bg1"/>
              </a:solidFill>
            </a:endParaRPr>
          </a:p>
        </p:txBody>
      </p:sp>
      <p:grpSp>
        <p:nvGrpSpPr>
          <p:cNvPr id="22" name="Logo"/>
          <p:cNvGrpSpPr/>
          <p:nvPr userDrawn="1"/>
        </p:nvGrpSpPr>
        <p:grpSpPr>
          <a:xfrm>
            <a:off x="457200" y="4805150"/>
            <a:ext cx="687600" cy="687600"/>
            <a:chOff x="457200" y="5718575"/>
            <a:chExt cx="687600" cy="687600"/>
          </a:xfrm>
        </p:grpSpPr>
        <p:pic>
          <p:nvPicPr>
            <p:cNvPr id="23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4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9027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611560" y="2038153"/>
            <a:ext cx="8532007" cy="48224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1" name="Rektangel 10"/>
          <p:cNvSpPr/>
          <p:nvPr userDrawn="1"/>
        </p:nvSpPr>
        <p:spPr>
          <a:xfrm>
            <a:off x="8460000" y="2040924"/>
            <a:ext cx="683568" cy="48198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Rektangel 12"/>
          <p:cNvSpPr/>
          <p:nvPr userDrawn="1"/>
        </p:nvSpPr>
        <p:spPr>
          <a:xfrm>
            <a:off x="0" y="2040924"/>
            <a:ext cx="683568" cy="481984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20891"/>
            <a:ext cx="6402625" cy="1981738"/>
          </a:xfrm>
        </p:spPr>
        <p:txBody>
          <a:bodyPr anchor="t" anchorCtr="0"/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5101432"/>
            <a:ext cx="6400800" cy="888504"/>
          </a:xfrm>
        </p:spPr>
        <p:txBody>
          <a:bodyPr/>
          <a:lstStyle>
            <a:lvl1pPr marL="0" indent="0" algn="l">
              <a:lnSpc>
                <a:spcPct val="890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 20pt skrives her i to linjer eller max tre linjer</a:t>
            </a:r>
          </a:p>
        </p:txBody>
      </p: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7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22" name="AutoShape 4"/>
          <p:cNvSpPr>
            <a:spLocks/>
          </p:cNvSpPr>
          <p:nvPr userDrawn="1"/>
        </p:nvSpPr>
        <p:spPr bwMode="gray">
          <a:xfrm>
            <a:off x="9291215" y="10191"/>
            <a:ext cx="1742691" cy="1097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Indsæt hjælpelinjer til placering af objekter</a:t>
            </a:r>
          </a:p>
          <a:p>
            <a:pPr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1. </a:t>
            </a:r>
            <a:r>
              <a:rPr lang="da-DK" altLang="da-DK" sz="900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Højreklik uden for slidet og vælg </a:t>
            </a: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Gitter og hjælpelinjer</a:t>
            </a:r>
          </a:p>
          <a:p>
            <a:pPr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2. </a:t>
            </a:r>
            <a:r>
              <a:rPr lang="da-DK" altLang="da-DK" sz="900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Sæt kryds ved </a:t>
            </a: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Vis tegnehjælpelinjer på skærmen</a:t>
            </a:r>
          </a:p>
          <a:p>
            <a:pPr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3.</a:t>
            </a:r>
            <a:r>
              <a:rPr lang="da-DK" altLang="da-DK" sz="900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Vælg </a:t>
            </a: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OK</a:t>
            </a: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2196752" y="3952489"/>
            <a:ext cx="2046559" cy="2824883"/>
            <a:chOff x="-2196752" y="3952489"/>
            <a:chExt cx="2046559" cy="2824883"/>
          </a:xfrm>
        </p:grpSpPr>
        <p:grpSp>
          <p:nvGrpSpPr>
            <p:cNvPr id="25" name="Gruppe 24"/>
            <p:cNvGrpSpPr/>
            <p:nvPr userDrawn="1"/>
          </p:nvGrpSpPr>
          <p:grpSpPr>
            <a:xfrm>
              <a:off x="-2196752" y="3952489"/>
              <a:ext cx="2046559" cy="2824883"/>
              <a:chOff x="-2167432" y="3952489"/>
              <a:chExt cx="2046559" cy="2824883"/>
            </a:xfrm>
          </p:grpSpPr>
          <p:sp>
            <p:nvSpPr>
              <p:cNvPr id="20" name="Text Box 48"/>
              <p:cNvSpPr txBox="1">
                <a:spLocks noChangeArrowheads="1"/>
              </p:cNvSpPr>
              <p:nvPr/>
            </p:nvSpPr>
            <p:spPr bwMode="auto">
              <a:xfrm>
                <a:off x="-2167432" y="3952489"/>
                <a:ext cx="2046559" cy="1300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Indsætte Titel/beskrivelse og Navn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</a:t>
                </a:r>
                <a:r>
                  <a:rPr lang="da-DK" alt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</a:t>
                </a:r>
                <a:r>
                  <a:rPr lang="da-DK" alt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 topmenuen 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</a:t>
                </a:r>
                <a:r>
                  <a:rPr lang="da-DK" alt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Sidehoved og Sidefod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Indtast dit navn, hvor der står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Navn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 Titel/beskrivelse hvor der står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Titel/beskrivelse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5.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 på alle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eller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hvis det kun skal være på et enkel slide</a:t>
                </a:r>
              </a:p>
            </p:txBody>
          </p:sp>
          <p:grpSp>
            <p:nvGrpSpPr>
              <p:cNvPr id="9" name="Gruppe 8"/>
              <p:cNvGrpSpPr/>
              <p:nvPr userDrawn="1"/>
            </p:nvGrpSpPr>
            <p:grpSpPr>
              <a:xfrm>
                <a:off x="-2167432" y="5314312"/>
                <a:ext cx="2046559" cy="1463060"/>
                <a:chOff x="-2364901" y="4975472"/>
                <a:chExt cx="2046559" cy="1463060"/>
              </a:xfrm>
            </p:grpSpPr>
            <p:pic>
              <p:nvPicPr>
                <p:cNvPr id="2" name="Billede 1"/>
                <p:cNvPicPr>
                  <a:picLocks noChangeAspect="1"/>
                </p:cNvPicPr>
                <p:nvPr userDrawn="1"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364901" y="4975472"/>
                  <a:ext cx="2046559" cy="1463060"/>
                </a:xfrm>
                <a:prstGeom prst="rect">
                  <a:avLst/>
                </a:prstGeom>
              </p:spPr>
            </p:pic>
            <p:sp>
              <p:nvSpPr>
                <p:cNvPr id="7" name="Rektangel 6"/>
                <p:cNvSpPr/>
                <p:nvPr userDrawn="1"/>
              </p:nvSpPr>
              <p:spPr>
                <a:xfrm>
                  <a:off x="-2157169" y="5721682"/>
                  <a:ext cx="1364573" cy="108100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3" name="Rektangel 22"/>
                <p:cNvSpPr/>
                <p:nvPr userDrawn="1"/>
              </p:nvSpPr>
              <p:spPr>
                <a:xfrm>
                  <a:off x="-2202172" y="5952717"/>
                  <a:ext cx="1409576" cy="104575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>
                    <a:solidFill>
                      <a:srgbClr val="FFFFFF"/>
                    </a:solidFill>
                  </a:endParaRPr>
                </a:p>
              </p:txBody>
            </p:sp>
          </p:grpSp>
        </p:grpSp>
        <p:pic>
          <p:nvPicPr>
            <p:cNvPr id="24" name="Billede 1"/>
            <p:cNvPicPr>
              <a:picLocks noChangeAspect="1"/>
            </p:cNvPicPr>
            <p:nvPr userDrawn="1"/>
          </p:nvPicPr>
          <p:blipFill rotWithShape="1">
            <a:blip r:embed="rId2"/>
            <a:srcRect l="6362" t="63226" r="91404" b="33649"/>
            <a:stretch/>
          </p:blipFill>
          <p:spPr>
            <a:xfrm>
              <a:off x="-2072073" y="6166241"/>
              <a:ext cx="45719" cy="45719"/>
            </a:xfrm>
            <a:prstGeom prst="rect">
              <a:avLst/>
            </a:prstGeom>
          </p:spPr>
        </p:pic>
      </p:grpSp>
      <p:grpSp>
        <p:nvGrpSpPr>
          <p:cNvPr id="26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7" name="Logo H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8" name="Region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0532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Èn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872715"/>
            <a:ext cx="7092000" cy="1161947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13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22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22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20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18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– 9. Niveau = Bullets 16 - 10 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uppe 13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0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" name="Gruppe 14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6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3" name="Pladsholder til indhold 2"/>
          <p:cNvSpPr>
            <a:spLocks noGrp="1"/>
          </p:cNvSpPr>
          <p:nvPr>
            <p:ph sz="quarter" idx="13" hasCustomPrompt="1"/>
          </p:nvPr>
        </p:nvSpPr>
        <p:spPr>
          <a:xfrm>
            <a:off x="1368425" y="2327275"/>
            <a:ext cx="7091363" cy="3160713"/>
          </a:xfrm>
        </p:spPr>
        <p:txBody>
          <a:bodyPr/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1" name="Pladsholder til tekst 3"/>
          <p:cNvSpPr>
            <a:spLocks noGrp="1"/>
          </p:cNvSpPr>
          <p:nvPr>
            <p:ph type="body" sz="quarter" idx="14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2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856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tekst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8" name="Gruppe 7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9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18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18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16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14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Niveau = Bullets 12 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Gruppe 9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8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3" name="Gruppe 12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5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7" name="Pladsholder til indhold 6"/>
          <p:cNvSpPr>
            <a:spLocks noGrp="1"/>
          </p:cNvSpPr>
          <p:nvPr>
            <p:ph sz="quarter" idx="13" hasCustomPrompt="1"/>
          </p:nvPr>
        </p:nvSpPr>
        <p:spPr>
          <a:xfrm>
            <a:off x="1368000" y="2327275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9" name="Pladsholder til indhold 6"/>
          <p:cNvSpPr>
            <a:spLocks noGrp="1"/>
          </p:cNvSpPr>
          <p:nvPr>
            <p:ph sz="quarter" idx="14" hasCustomPrompt="1"/>
          </p:nvPr>
        </p:nvSpPr>
        <p:spPr>
          <a:xfrm>
            <a:off x="5021798" y="2329200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513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8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2269"/>
            <a:ext cx="7086600" cy="3340360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0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629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indhold 2"/>
          <p:cNvSpPr>
            <a:spLocks noGrp="1"/>
          </p:cNvSpPr>
          <p:nvPr>
            <p:ph sz="quarter" idx="17" hasCustomPrompt="1"/>
          </p:nvPr>
        </p:nvSpPr>
        <p:spPr>
          <a:xfrm>
            <a:off x="1368425" y="1362075"/>
            <a:ext cx="7088400" cy="33408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a-DK" dirty="0" smtClean="0"/>
              <a:t>Brødtekst 22pt skrives her, eller tabel og diagram indsættes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889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fe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985492"/>
            <a:ext cx="3317874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5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6174"/>
            <a:ext cx="3317875" cy="3489649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12" name="Pladsholder til tekst 3"/>
          <p:cNvSpPr>
            <a:spLocks noGrp="1"/>
          </p:cNvSpPr>
          <p:nvPr>
            <p:ph type="body" sz="quarter" idx="19" hasCustomPrompt="1"/>
          </p:nvPr>
        </p:nvSpPr>
        <p:spPr>
          <a:xfrm>
            <a:off x="4889500" y="4985492"/>
            <a:ext cx="3564000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17" name="Pladsholder til indhold 4"/>
          <p:cNvSpPr>
            <a:spLocks noGrp="1"/>
          </p:cNvSpPr>
          <p:nvPr>
            <p:ph sz="quarter" idx="14" hasCustomPrompt="1"/>
          </p:nvPr>
        </p:nvSpPr>
        <p:spPr>
          <a:xfrm>
            <a:off x="4884806" y="1371523"/>
            <a:ext cx="3570988" cy="3488400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5"/>
          <p:cNvSpPr>
            <a:spLocks noGrp="1"/>
          </p:cNvSpPr>
          <p:nvPr>
            <p:ph type="body" sz="quarter" idx="20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8" name="Gruppe 17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9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20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566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lt &amp;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908719"/>
            <a:ext cx="7091788" cy="1125943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7" name="Gruppe 16"/>
          <p:cNvGrpSpPr>
            <a:grpSpLocks/>
          </p:cNvGrpSpPr>
          <p:nvPr userDrawn="1"/>
        </p:nvGrpSpPr>
        <p:grpSpPr bwMode="auto">
          <a:xfrm>
            <a:off x="-2186217" y="2328863"/>
            <a:ext cx="2032000" cy="2211833"/>
            <a:chOff x="6573838" y="3603625"/>
            <a:chExt cx="2032000" cy="2211717"/>
          </a:xfrm>
        </p:grpSpPr>
        <p:sp>
          <p:nvSpPr>
            <p:cNvPr id="18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9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4931361"/>
            <a:ext cx="3317874" cy="55662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8" name="Pladsholder til billede 2"/>
          <p:cNvSpPr>
            <a:spLocks noGrp="1"/>
          </p:cNvSpPr>
          <p:nvPr>
            <p:ph type="pic" sz="quarter" idx="17" hasCustomPrompt="1"/>
          </p:nvPr>
        </p:nvSpPr>
        <p:spPr>
          <a:xfrm>
            <a:off x="1368000" y="2328862"/>
            <a:ext cx="3319200" cy="2476561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24" name="Pladsholder til indhold 3"/>
          <p:cNvSpPr>
            <a:spLocks noGrp="1"/>
          </p:cNvSpPr>
          <p:nvPr>
            <p:ph sz="quarter" idx="14" hasCustomPrompt="1"/>
          </p:nvPr>
        </p:nvSpPr>
        <p:spPr>
          <a:xfrm>
            <a:off x="4888800" y="2327275"/>
            <a:ext cx="3570988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3"/>
          <p:cNvSpPr>
            <a:spLocks noGrp="1"/>
          </p:cNvSpPr>
          <p:nvPr>
            <p:ph type="body" sz="quarter" idx="18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168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Hvid dæk boks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Rektangel 12"/>
          <p:cNvSpPr/>
          <p:nvPr userDrawn="1"/>
        </p:nvSpPr>
        <p:spPr>
          <a:xfrm>
            <a:off x="0" y="2038350"/>
            <a:ext cx="683568" cy="481984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08920"/>
            <a:ext cx="7086600" cy="2775893"/>
          </a:xfrm>
        </p:spPr>
        <p:txBody>
          <a:bodyPr anchor="t" anchorCtr="0"/>
          <a:lstStyle>
            <a:lvl1pPr>
              <a:defRPr sz="3700">
                <a:solidFill>
                  <a:schemeClr val="tx2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da-DK" dirty="0">
              <a:solidFill>
                <a:srgbClr val="333333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dirty="0">
              <a:solidFill>
                <a:srgbClr val="333333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67EC89C-17A0-4E64-A6D2-B825673CEEDF}" type="slidenum">
              <a:rPr smtClean="0">
                <a:solidFill>
                  <a:srgbClr val="333333"/>
                </a:solidFill>
              </a:rPr>
              <a:pPr/>
              <a:t>‹#›</a:t>
            </a:fld>
            <a:endParaRPr dirty="0">
              <a:solidFill>
                <a:srgbClr val="333333"/>
              </a:solidFill>
            </a:endParaRPr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8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  <p:grpSp>
        <p:nvGrpSpPr>
          <p:cNvPr id="19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0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2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408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565656"/>
                </a:solidFill>
              </a:rPr>
              <a:t>The Hospital </a:t>
            </a:r>
            <a:r>
              <a:rPr lang="da-DK" sz="1200" b="1" dirty="0" err="1">
                <a:solidFill>
                  <a:srgbClr val="565656"/>
                </a:solidFill>
              </a:rPr>
              <a:t>Pharmacy</a:t>
            </a:r>
            <a:endParaRPr lang="da-DK" sz="1200" b="1" dirty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549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 userDrawn="1"/>
        </p:nvSpPr>
        <p:spPr>
          <a:xfrm>
            <a:off x="611560" y="0"/>
            <a:ext cx="8532007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9" name="Rektangel 8"/>
          <p:cNvSpPr/>
          <p:nvPr userDrawn="1"/>
        </p:nvSpPr>
        <p:spPr>
          <a:xfrm>
            <a:off x="8460000" y="1"/>
            <a:ext cx="68356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 userDrawn="1"/>
        </p:nvSpPr>
        <p:spPr>
          <a:xfrm>
            <a:off x="0" y="0"/>
            <a:ext cx="683568" cy="685819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1016732"/>
            <a:ext cx="7086600" cy="1312131"/>
          </a:xfrm>
        </p:spPr>
        <p:txBody>
          <a:bodyPr/>
          <a:lstStyle>
            <a:lvl1pPr>
              <a:lnSpc>
                <a:spcPct val="85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11" name="Pladsholder til tekst 2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258561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6" hasCustomPrompt="1"/>
          </p:nvPr>
        </p:nvSpPr>
        <p:spPr>
          <a:xfrm>
            <a:off x="1368000" y="3490922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8" name="Pladsholder til tekst 4"/>
          <p:cNvSpPr>
            <a:spLocks noGrp="1"/>
          </p:cNvSpPr>
          <p:nvPr>
            <p:ph type="body" sz="quarter" idx="17" hasCustomPrompt="1"/>
          </p:nvPr>
        </p:nvSpPr>
        <p:spPr>
          <a:xfrm>
            <a:off x="4654765" y="25848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9" name="Pladsholder til tekst5"/>
          <p:cNvSpPr>
            <a:spLocks noGrp="1"/>
          </p:cNvSpPr>
          <p:nvPr>
            <p:ph type="body" sz="quarter" idx="18" hasCustomPrompt="1"/>
          </p:nvPr>
        </p:nvSpPr>
        <p:spPr>
          <a:xfrm>
            <a:off x="4654765" y="34920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>
                <a:solidFill>
                  <a:srgbClr val="FFFFFF"/>
                </a:solidFill>
              </a:rPr>
              <a:t>The Hospital </a:t>
            </a:r>
            <a:r>
              <a:rPr lang="da-DK" sz="1200" b="1" dirty="0" err="1">
                <a:solidFill>
                  <a:srgbClr val="FFFFFF"/>
                </a:solidFill>
              </a:rPr>
              <a:t>Pharmacy</a:t>
            </a:r>
            <a:endParaRPr lang="da-DK" sz="1200" b="1" dirty="0">
              <a:solidFill>
                <a:srgbClr val="FFFFFF"/>
              </a:solidFill>
            </a:endParaRPr>
          </a:p>
        </p:txBody>
      </p:sp>
      <p:grpSp>
        <p:nvGrpSpPr>
          <p:cNvPr id="22" name="Logo"/>
          <p:cNvGrpSpPr/>
          <p:nvPr userDrawn="1"/>
        </p:nvGrpSpPr>
        <p:grpSpPr>
          <a:xfrm>
            <a:off x="457200" y="4805150"/>
            <a:ext cx="687600" cy="687600"/>
            <a:chOff x="457200" y="5718575"/>
            <a:chExt cx="687600" cy="687600"/>
          </a:xfrm>
        </p:grpSpPr>
        <p:pic>
          <p:nvPicPr>
            <p:cNvPr id="23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4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8222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7812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1371600" y="1819275"/>
            <a:ext cx="3543300" cy="4505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5067300" y="1819275"/>
            <a:ext cx="3543300" cy="4505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479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el og 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abel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da-DK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da-DK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BC99B2E-5C6A-4B4E-9C95-F0B52B78065F}" type="slidenum">
              <a:rPr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8512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Titel, to indholdsobjekter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838200"/>
            <a:ext cx="7239000" cy="762000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quarter" idx="1"/>
          </p:nvPr>
        </p:nvSpPr>
        <p:spPr>
          <a:xfrm>
            <a:off x="1371600" y="1819275"/>
            <a:ext cx="3543300" cy="2176463"/>
          </a:xfrm>
        </p:spPr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quarter" idx="2"/>
          </p:nvPr>
        </p:nvSpPr>
        <p:spPr>
          <a:xfrm>
            <a:off x="1371600" y="4148138"/>
            <a:ext cx="3543300" cy="2176462"/>
          </a:xfrm>
        </p:spPr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half" idx="3"/>
          </p:nvPr>
        </p:nvSpPr>
        <p:spPr>
          <a:xfrm>
            <a:off x="5067300" y="1819275"/>
            <a:ext cx="3543300" cy="4505325"/>
          </a:xfrm>
        </p:spPr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dato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da-DK">
              <a:solidFill>
                <a:srgbClr val="FFFFFF"/>
              </a:solidFill>
            </a:endParaRPr>
          </a:p>
        </p:txBody>
      </p:sp>
      <p:sp>
        <p:nvSpPr>
          <p:cNvPr id="7" name="Pladsholder til sidefod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5880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9583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382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611560" y="2038153"/>
            <a:ext cx="8532007" cy="48224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1" name="Rektangel 10"/>
          <p:cNvSpPr/>
          <p:nvPr userDrawn="1"/>
        </p:nvSpPr>
        <p:spPr>
          <a:xfrm>
            <a:off x="8460000" y="2040924"/>
            <a:ext cx="683568" cy="48198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Rektangel 12"/>
          <p:cNvSpPr/>
          <p:nvPr userDrawn="1"/>
        </p:nvSpPr>
        <p:spPr>
          <a:xfrm>
            <a:off x="0" y="2040924"/>
            <a:ext cx="683568" cy="481984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20891"/>
            <a:ext cx="6402625" cy="1981738"/>
          </a:xfrm>
        </p:spPr>
        <p:txBody>
          <a:bodyPr anchor="t" anchorCtr="0"/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5101432"/>
            <a:ext cx="6400800" cy="888504"/>
          </a:xfrm>
        </p:spPr>
        <p:txBody>
          <a:bodyPr/>
          <a:lstStyle>
            <a:lvl1pPr marL="0" indent="0" algn="l">
              <a:lnSpc>
                <a:spcPct val="890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 20pt skrives her i to linjer eller max tre linjer</a:t>
            </a:r>
          </a:p>
        </p:txBody>
      </p: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7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22" name="AutoShape 4"/>
          <p:cNvSpPr>
            <a:spLocks/>
          </p:cNvSpPr>
          <p:nvPr userDrawn="1"/>
        </p:nvSpPr>
        <p:spPr bwMode="gray">
          <a:xfrm>
            <a:off x="9291215" y="10191"/>
            <a:ext cx="1742691" cy="1097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Indsæt hjælpelinjer til placering af objekter</a:t>
            </a:r>
          </a:p>
          <a:p>
            <a:pPr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1. </a:t>
            </a:r>
            <a:r>
              <a:rPr lang="da-DK" altLang="da-DK" sz="900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Højreklik uden for slidet og vælg </a:t>
            </a: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Gitter og hjælpelinjer</a:t>
            </a:r>
          </a:p>
          <a:p>
            <a:pPr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2. </a:t>
            </a:r>
            <a:r>
              <a:rPr lang="da-DK" altLang="da-DK" sz="900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Sæt kryds ved </a:t>
            </a: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Vis tegnehjælpelinjer på skærmen</a:t>
            </a:r>
          </a:p>
          <a:p>
            <a:pPr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3.</a:t>
            </a:r>
            <a:r>
              <a:rPr lang="da-DK" altLang="da-DK" sz="900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Vælg </a:t>
            </a:r>
            <a:r>
              <a:rPr lang="da-DK" altLang="da-DK" sz="900" b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OK</a:t>
            </a: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2196752" y="3952489"/>
            <a:ext cx="2046559" cy="2824883"/>
            <a:chOff x="-2196752" y="3952489"/>
            <a:chExt cx="2046559" cy="2824883"/>
          </a:xfrm>
        </p:grpSpPr>
        <p:grpSp>
          <p:nvGrpSpPr>
            <p:cNvPr id="25" name="Gruppe 24"/>
            <p:cNvGrpSpPr/>
            <p:nvPr userDrawn="1"/>
          </p:nvGrpSpPr>
          <p:grpSpPr>
            <a:xfrm>
              <a:off x="-2196752" y="3952489"/>
              <a:ext cx="2046559" cy="2824883"/>
              <a:chOff x="-2167432" y="3952489"/>
              <a:chExt cx="2046559" cy="2824883"/>
            </a:xfrm>
          </p:grpSpPr>
          <p:sp>
            <p:nvSpPr>
              <p:cNvPr id="20" name="Text Box 48"/>
              <p:cNvSpPr txBox="1">
                <a:spLocks noChangeArrowheads="1"/>
              </p:cNvSpPr>
              <p:nvPr/>
            </p:nvSpPr>
            <p:spPr bwMode="auto">
              <a:xfrm>
                <a:off x="-2167432" y="3952489"/>
                <a:ext cx="2046559" cy="1300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Indsætte Titel/beskrivelse og Navn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</a:t>
                </a:r>
                <a:r>
                  <a:rPr lang="da-DK" alt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</a:t>
                </a:r>
                <a:r>
                  <a:rPr lang="da-DK" alt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 topmenuen 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</a:t>
                </a:r>
                <a:r>
                  <a:rPr lang="da-DK" alt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Sidehoved og Sidefod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Indtast dit navn, hvor der står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Navn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 Titel/beskrivelse hvor der står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Titel/beskrivelse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5.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 på alle 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eller </a:t>
                </a:r>
                <a:r>
                  <a:rPr lang="da-DK" sz="900" b="1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</a:t>
                </a:r>
                <a:r>
                  <a:rPr lang="da-DK" sz="900" noProof="1" smtClean="0">
                    <a:solidFill>
                      <a:srgbClr val="FFFFFF">
                        <a:lumMod val="50000"/>
                      </a:srgb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hvis det kun skal være på et enkel slide</a:t>
                </a:r>
              </a:p>
            </p:txBody>
          </p:sp>
          <p:grpSp>
            <p:nvGrpSpPr>
              <p:cNvPr id="9" name="Gruppe 8"/>
              <p:cNvGrpSpPr/>
              <p:nvPr userDrawn="1"/>
            </p:nvGrpSpPr>
            <p:grpSpPr>
              <a:xfrm>
                <a:off x="-2167432" y="5314312"/>
                <a:ext cx="2046559" cy="1463060"/>
                <a:chOff x="-2364901" y="4975472"/>
                <a:chExt cx="2046559" cy="1463060"/>
              </a:xfrm>
            </p:grpSpPr>
            <p:pic>
              <p:nvPicPr>
                <p:cNvPr id="2" name="Billede 1"/>
                <p:cNvPicPr>
                  <a:picLocks noChangeAspect="1"/>
                </p:cNvPicPr>
                <p:nvPr userDrawn="1"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364901" y="4975472"/>
                  <a:ext cx="2046559" cy="1463060"/>
                </a:xfrm>
                <a:prstGeom prst="rect">
                  <a:avLst/>
                </a:prstGeom>
              </p:spPr>
            </p:pic>
            <p:sp>
              <p:nvSpPr>
                <p:cNvPr id="7" name="Rektangel 6"/>
                <p:cNvSpPr/>
                <p:nvPr userDrawn="1"/>
              </p:nvSpPr>
              <p:spPr>
                <a:xfrm>
                  <a:off x="-2157169" y="5721682"/>
                  <a:ext cx="1364573" cy="108100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 smtClean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3" name="Rektangel 22"/>
                <p:cNvSpPr/>
                <p:nvPr userDrawn="1"/>
              </p:nvSpPr>
              <p:spPr>
                <a:xfrm>
                  <a:off x="-2202172" y="5952717"/>
                  <a:ext cx="1409576" cy="104575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 smtClean="0">
                    <a:solidFill>
                      <a:srgbClr val="FFFFFF"/>
                    </a:solidFill>
                  </a:endParaRPr>
                </a:p>
              </p:txBody>
            </p:sp>
          </p:grpSp>
        </p:grpSp>
        <p:pic>
          <p:nvPicPr>
            <p:cNvPr id="24" name="Billede 1"/>
            <p:cNvPicPr>
              <a:picLocks noChangeAspect="1"/>
            </p:cNvPicPr>
            <p:nvPr userDrawn="1"/>
          </p:nvPicPr>
          <p:blipFill rotWithShape="1">
            <a:blip r:embed="rId2"/>
            <a:srcRect l="6362" t="63226" r="91404" b="33649"/>
            <a:stretch/>
          </p:blipFill>
          <p:spPr>
            <a:xfrm>
              <a:off x="-2072073" y="6166241"/>
              <a:ext cx="45719" cy="45719"/>
            </a:xfrm>
            <a:prstGeom prst="rect">
              <a:avLst/>
            </a:prstGeom>
          </p:spPr>
        </p:pic>
      </p:grpSp>
      <p:grpSp>
        <p:nvGrpSpPr>
          <p:cNvPr id="26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7" name="Logo H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8" name="Region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7150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Èn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872715"/>
            <a:ext cx="7092000" cy="1161947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13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22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22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20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18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– 9. Niveau = Bullets 16 - 10 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uppe 13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0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" name="Gruppe 14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6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3" name="Pladsholder til indhold 2"/>
          <p:cNvSpPr>
            <a:spLocks noGrp="1"/>
          </p:cNvSpPr>
          <p:nvPr>
            <p:ph sz="quarter" idx="13" hasCustomPrompt="1"/>
          </p:nvPr>
        </p:nvSpPr>
        <p:spPr>
          <a:xfrm>
            <a:off x="1368425" y="2327275"/>
            <a:ext cx="7091363" cy="3160713"/>
          </a:xfrm>
        </p:spPr>
        <p:txBody>
          <a:bodyPr/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1" name="Pladsholder til tekst 3"/>
          <p:cNvSpPr>
            <a:spLocks noGrp="1"/>
          </p:cNvSpPr>
          <p:nvPr>
            <p:ph type="body" sz="quarter" idx="14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2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82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tekst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8" name="Gruppe 7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9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18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18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16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14 pkt</a:t>
              </a:r>
              <a:b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Niveau = Bullets 12 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rgbClr val="FFFFFF">
                      <a:lumMod val="50000"/>
                    </a:srgb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Gruppe 9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8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3" name="Gruppe 12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5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7" name="Pladsholder til indhold 6"/>
          <p:cNvSpPr>
            <a:spLocks noGrp="1"/>
          </p:cNvSpPr>
          <p:nvPr>
            <p:ph sz="quarter" idx="13" hasCustomPrompt="1"/>
          </p:nvPr>
        </p:nvSpPr>
        <p:spPr>
          <a:xfrm>
            <a:off x="1368000" y="2327275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9" name="Pladsholder til indhold 6"/>
          <p:cNvSpPr>
            <a:spLocks noGrp="1"/>
          </p:cNvSpPr>
          <p:nvPr>
            <p:ph sz="quarter" idx="14" hasCustomPrompt="1"/>
          </p:nvPr>
        </p:nvSpPr>
        <p:spPr>
          <a:xfrm>
            <a:off x="5021798" y="2329200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53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8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2269"/>
            <a:ext cx="7086600" cy="3340360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0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261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indhold 2"/>
          <p:cNvSpPr>
            <a:spLocks noGrp="1"/>
          </p:cNvSpPr>
          <p:nvPr>
            <p:ph sz="quarter" idx="17" hasCustomPrompt="1"/>
          </p:nvPr>
        </p:nvSpPr>
        <p:spPr>
          <a:xfrm>
            <a:off x="1368425" y="1362075"/>
            <a:ext cx="7088400" cy="33408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a-DK" dirty="0" smtClean="0"/>
              <a:t>Brødtekst 22pt skrives her, eller tabel og diagram indsættes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226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fe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985492"/>
            <a:ext cx="3317874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5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6174"/>
            <a:ext cx="3317875" cy="3489649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12" name="Pladsholder til tekst 3"/>
          <p:cNvSpPr>
            <a:spLocks noGrp="1"/>
          </p:cNvSpPr>
          <p:nvPr>
            <p:ph type="body" sz="quarter" idx="19" hasCustomPrompt="1"/>
          </p:nvPr>
        </p:nvSpPr>
        <p:spPr>
          <a:xfrm>
            <a:off x="4889500" y="4985492"/>
            <a:ext cx="3564000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17" name="Pladsholder til indhold 4"/>
          <p:cNvSpPr>
            <a:spLocks noGrp="1"/>
          </p:cNvSpPr>
          <p:nvPr>
            <p:ph sz="quarter" idx="14" hasCustomPrompt="1"/>
          </p:nvPr>
        </p:nvSpPr>
        <p:spPr>
          <a:xfrm>
            <a:off x="4884806" y="1371523"/>
            <a:ext cx="3570988" cy="3488400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5"/>
          <p:cNvSpPr>
            <a:spLocks noGrp="1"/>
          </p:cNvSpPr>
          <p:nvPr>
            <p:ph type="body" sz="quarter" idx="20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8" name="Gruppe 17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9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20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308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lt &amp;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908719"/>
            <a:ext cx="7091788" cy="1125943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7" name="Gruppe 16"/>
          <p:cNvGrpSpPr>
            <a:grpSpLocks/>
          </p:cNvGrpSpPr>
          <p:nvPr userDrawn="1"/>
        </p:nvGrpSpPr>
        <p:grpSpPr bwMode="auto">
          <a:xfrm>
            <a:off x="-2186217" y="2328863"/>
            <a:ext cx="2032000" cy="2211833"/>
            <a:chOff x="6573838" y="3603625"/>
            <a:chExt cx="2032000" cy="2211717"/>
          </a:xfrm>
        </p:grpSpPr>
        <p:sp>
          <p:nvSpPr>
            <p:cNvPr id="18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rgbClr val="FFFFFF">
                    <a:lumMod val="50000"/>
                  </a:srgbClr>
                </a:solidFill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rgbClr val="FFFFFF">
                      <a:lumMod val="50000"/>
                    </a:srgbClr>
                  </a:solidFill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9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4931361"/>
            <a:ext cx="3317874" cy="55662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8" name="Pladsholder til billede 2"/>
          <p:cNvSpPr>
            <a:spLocks noGrp="1"/>
          </p:cNvSpPr>
          <p:nvPr>
            <p:ph type="pic" sz="quarter" idx="17" hasCustomPrompt="1"/>
          </p:nvPr>
        </p:nvSpPr>
        <p:spPr>
          <a:xfrm>
            <a:off x="1368000" y="2328862"/>
            <a:ext cx="3319200" cy="2476561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24" name="Pladsholder til indhold 3"/>
          <p:cNvSpPr>
            <a:spLocks noGrp="1"/>
          </p:cNvSpPr>
          <p:nvPr>
            <p:ph sz="quarter" idx="14" hasCustomPrompt="1"/>
          </p:nvPr>
        </p:nvSpPr>
        <p:spPr>
          <a:xfrm>
            <a:off x="4888800" y="2327275"/>
            <a:ext cx="3570988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3"/>
          <p:cNvSpPr>
            <a:spLocks noGrp="1"/>
          </p:cNvSpPr>
          <p:nvPr>
            <p:ph type="body" sz="quarter" idx="18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796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Hvid dæk boks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 smtClean="0">
              <a:solidFill>
                <a:srgbClr val="FFFFFF"/>
              </a:solidFill>
            </a:endParaRPr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Rektangel 12"/>
          <p:cNvSpPr/>
          <p:nvPr userDrawn="1"/>
        </p:nvSpPr>
        <p:spPr>
          <a:xfrm>
            <a:off x="0" y="2038350"/>
            <a:ext cx="683568" cy="481984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08920"/>
            <a:ext cx="7086600" cy="2775893"/>
          </a:xfrm>
        </p:spPr>
        <p:txBody>
          <a:bodyPr anchor="t" anchorCtr="0"/>
          <a:lstStyle>
            <a:lvl1pPr>
              <a:defRPr sz="3700">
                <a:solidFill>
                  <a:schemeClr val="tx2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da-DK" dirty="0">
              <a:solidFill>
                <a:srgbClr val="333333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dirty="0">
              <a:solidFill>
                <a:srgbClr val="333333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67EC89C-17A0-4E64-A6D2-B825673CEEDF}" type="slidenum">
              <a:rPr smtClean="0">
                <a:solidFill>
                  <a:srgbClr val="333333"/>
                </a:solidFill>
              </a:rPr>
              <a:pPr/>
              <a:t>‹#›</a:t>
            </a:fld>
            <a:endParaRPr dirty="0">
              <a:solidFill>
                <a:srgbClr val="333333"/>
              </a:solidFill>
            </a:endParaRPr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8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  <p:grpSp>
        <p:nvGrpSpPr>
          <p:cNvPr id="19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0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2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0052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6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565656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565656"/>
                </a:solidFill>
              </a:rPr>
              <a:t>Pharmacy</a:t>
            </a:r>
            <a:endParaRPr lang="da-DK" sz="1200" b="1" dirty="0" smtClean="0">
              <a:solidFill>
                <a:srgbClr val="5656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159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 userDrawn="1"/>
        </p:nvSpPr>
        <p:spPr>
          <a:xfrm>
            <a:off x="611560" y="0"/>
            <a:ext cx="8532007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9" name="Rektangel 8"/>
          <p:cNvSpPr/>
          <p:nvPr userDrawn="1"/>
        </p:nvSpPr>
        <p:spPr>
          <a:xfrm>
            <a:off x="8460000" y="1"/>
            <a:ext cx="68356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0" name="Rektangel 9"/>
          <p:cNvSpPr/>
          <p:nvPr userDrawn="1"/>
        </p:nvSpPr>
        <p:spPr>
          <a:xfrm>
            <a:off x="0" y="0"/>
            <a:ext cx="683568" cy="6858197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1016732"/>
            <a:ext cx="7086600" cy="1312131"/>
          </a:xfrm>
        </p:spPr>
        <p:txBody>
          <a:bodyPr/>
          <a:lstStyle>
            <a:lvl1pPr>
              <a:lnSpc>
                <a:spcPct val="85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11" name="Pladsholder til tekst 2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258561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6" hasCustomPrompt="1"/>
          </p:nvPr>
        </p:nvSpPr>
        <p:spPr>
          <a:xfrm>
            <a:off x="1368000" y="3490922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8" name="Pladsholder til tekst 4"/>
          <p:cNvSpPr>
            <a:spLocks noGrp="1"/>
          </p:cNvSpPr>
          <p:nvPr>
            <p:ph type="body" sz="quarter" idx="17" hasCustomPrompt="1"/>
          </p:nvPr>
        </p:nvSpPr>
        <p:spPr>
          <a:xfrm>
            <a:off x="4654765" y="25848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9" name="Pladsholder til tekst5"/>
          <p:cNvSpPr>
            <a:spLocks noGrp="1"/>
          </p:cNvSpPr>
          <p:nvPr>
            <p:ph type="body" sz="quarter" idx="18" hasCustomPrompt="1"/>
          </p:nvPr>
        </p:nvSpPr>
        <p:spPr>
          <a:xfrm>
            <a:off x="4654765" y="34920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dirty="0" smtClean="0">
                <a:solidFill>
                  <a:srgbClr val="FFFFFF"/>
                </a:solidFill>
              </a:rPr>
              <a:t>The Hospital </a:t>
            </a:r>
            <a:r>
              <a:rPr lang="da-DK" sz="1200" b="1" dirty="0" err="1" smtClean="0">
                <a:solidFill>
                  <a:srgbClr val="FFFFFF"/>
                </a:solidFill>
              </a:rPr>
              <a:t>Pharmacy</a:t>
            </a:r>
            <a:endParaRPr lang="da-DK" sz="1200" b="1" dirty="0" smtClean="0">
              <a:solidFill>
                <a:srgbClr val="FFFFFF"/>
              </a:solidFill>
            </a:endParaRPr>
          </a:p>
        </p:txBody>
      </p:sp>
      <p:grpSp>
        <p:nvGrpSpPr>
          <p:cNvPr id="22" name="Logo"/>
          <p:cNvGrpSpPr/>
          <p:nvPr userDrawn="1"/>
        </p:nvGrpSpPr>
        <p:grpSpPr>
          <a:xfrm>
            <a:off x="457200" y="4805150"/>
            <a:ext cx="687600" cy="687600"/>
            <a:chOff x="457200" y="5718575"/>
            <a:chExt cx="687600" cy="687600"/>
          </a:xfrm>
        </p:grpSpPr>
        <p:pic>
          <p:nvPicPr>
            <p:cNvPr id="23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4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580553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8761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1371600" y="1819275"/>
            <a:ext cx="3543300" cy="4505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5067300" y="1819275"/>
            <a:ext cx="3543300" cy="4505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7533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el og 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abel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da-DK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da-DK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BC99B2E-5C6A-4B4E-9C95-F0B52B78065F}" type="slidenum">
              <a:rPr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0932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alt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88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image" Target="../media/image2.wmf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image" Target="../media/image2.wmf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/>
          <p:cNvSpPr/>
          <p:nvPr/>
        </p:nvSpPr>
        <p:spPr>
          <a:xfrm>
            <a:off x="611560" y="6174000"/>
            <a:ext cx="8532007" cy="68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3" name="Rektangel 12"/>
          <p:cNvSpPr/>
          <p:nvPr/>
        </p:nvSpPr>
        <p:spPr>
          <a:xfrm>
            <a:off x="8460000" y="6174000"/>
            <a:ext cx="683568" cy="68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8" name="Rektangel 7"/>
          <p:cNvSpPr/>
          <p:nvPr/>
        </p:nvSpPr>
        <p:spPr>
          <a:xfrm>
            <a:off x="0" y="0"/>
            <a:ext cx="683568" cy="6174000"/>
          </a:xfrm>
          <a:prstGeom prst="rect">
            <a:avLst/>
          </a:prstGeom>
          <a:solidFill>
            <a:srgbClr val="CCE6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da-DK" dirty="0"/>
          </a:p>
        </p:txBody>
      </p:sp>
      <p:sp>
        <p:nvSpPr>
          <p:cNvPr id="11" name="Rektangel 10"/>
          <p:cNvSpPr/>
          <p:nvPr/>
        </p:nvSpPr>
        <p:spPr>
          <a:xfrm>
            <a:off x="0" y="6174197"/>
            <a:ext cx="683568" cy="684000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368000" y="908719"/>
            <a:ext cx="7092000" cy="1125943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368000" y="2329200"/>
            <a:ext cx="7092000" cy="31587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5328084" y="6289200"/>
            <a:ext cx="2889684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371600" y="6290559"/>
            <a:ext cx="3224211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lang="da-DK" sz="9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8459788" y="6288074"/>
            <a:ext cx="684211" cy="144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lang="da-DK" sz="9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DAB5548-7253-48D6-B95B-F3D312A72220}" type="slidenum">
              <a:rPr lang="da-DK" smtClean="0"/>
              <a:pPr/>
              <a:t>‹#›</a:t>
            </a:fld>
            <a:endParaRPr lang="da-DK" dirty="0"/>
          </a:p>
        </p:txBody>
      </p:sp>
      <p:grpSp>
        <p:nvGrpSpPr>
          <p:cNvPr id="10" name="Logo"/>
          <p:cNvGrpSpPr/>
          <p:nvPr/>
        </p:nvGrpSpPr>
        <p:grpSpPr>
          <a:xfrm>
            <a:off x="457200" y="5718575"/>
            <a:ext cx="687600" cy="687600"/>
            <a:chOff x="457200" y="5718575"/>
            <a:chExt cx="687600" cy="687600"/>
          </a:xfrm>
        </p:grpSpPr>
        <p:pic>
          <p:nvPicPr>
            <p:cNvPr id="9" name="Logo H"/>
            <p:cNvPicPr>
              <a:picLocks noChangeAspect="1"/>
            </p:cNvPicPr>
            <p:nvPr userDrawn="1"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18" name="Region"/>
            <p:cNvPicPr>
              <a:picLocks noChangeAspect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250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9" r:id="rId3"/>
    <p:sldLayoutId id="2147483660" r:id="rId4"/>
    <p:sldLayoutId id="2147483664" r:id="rId5"/>
    <p:sldLayoutId id="2147483665" r:id="rId6"/>
    <p:sldLayoutId id="2147483662" r:id="rId7"/>
    <p:sldLayoutId id="2147483658" r:id="rId8"/>
    <p:sldLayoutId id="2147483655" r:id="rId9"/>
    <p:sldLayoutId id="2147483663" r:id="rId10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7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sz="2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04000" indent="-144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2000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28000" indent="-126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8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18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6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90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200" kern="1200" baseline="0" dirty="0">
          <a:solidFill>
            <a:schemeClr val="tx1"/>
          </a:solidFill>
          <a:latin typeface="+mn-lt"/>
          <a:ea typeface="+mn-ea"/>
          <a:cs typeface="+mn-cs"/>
        </a:defRPr>
      </a:lvl6pPr>
      <a:lvl7pPr marL="226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100" kern="1200" baseline="0" dirty="0">
          <a:solidFill>
            <a:schemeClr val="tx1"/>
          </a:solidFill>
          <a:latin typeface="+mn-lt"/>
          <a:ea typeface="+mn-ea"/>
          <a:cs typeface="+mn-cs"/>
        </a:defRPr>
      </a:lvl7pPr>
      <a:lvl8pPr marL="262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000" kern="1200" baseline="0" dirty="0">
          <a:solidFill>
            <a:schemeClr val="tx1"/>
          </a:solidFill>
          <a:latin typeface="+mn-lt"/>
          <a:ea typeface="+mn-ea"/>
          <a:cs typeface="+mn-cs"/>
        </a:defRPr>
      </a:lvl8pPr>
      <a:lvl9pPr marL="298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808080"/>
        </a:buClr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849" userDrawn="1">
          <p15:clr>
            <a:srgbClr val="F26B43"/>
          </p15:clr>
        </p15:guide>
        <p15:guide id="4" pos="5330" userDrawn="1">
          <p15:clr>
            <a:srgbClr val="F26B43"/>
          </p15:clr>
        </p15:guide>
        <p15:guide id="5" orient="horz" pos="1284" userDrawn="1">
          <p15:clr>
            <a:srgbClr val="F26B43"/>
          </p15:clr>
        </p15:guide>
        <p15:guide id="6" orient="horz" pos="1467" userDrawn="1">
          <p15:clr>
            <a:srgbClr val="F26B43"/>
          </p15:clr>
        </p15:guide>
        <p15:guide id="7" orient="horz" pos="3455" userDrawn="1">
          <p15:clr>
            <a:srgbClr val="F26B43"/>
          </p15:clr>
        </p15:guide>
        <p15:guide id="8" pos="2947" userDrawn="1">
          <p15:clr>
            <a:srgbClr val="F26B43"/>
          </p15:clr>
        </p15:guide>
        <p15:guide id="9" pos="30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/>
          <p:cNvSpPr/>
          <p:nvPr/>
        </p:nvSpPr>
        <p:spPr>
          <a:xfrm>
            <a:off x="611560" y="6174000"/>
            <a:ext cx="8532007" cy="68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Rektangel 12"/>
          <p:cNvSpPr/>
          <p:nvPr/>
        </p:nvSpPr>
        <p:spPr>
          <a:xfrm>
            <a:off x="8460000" y="6174000"/>
            <a:ext cx="683568" cy="68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0"/>
            <a:ext cx="683568" cy="6174000"/>
          </a:xfrm>
          <a:prstGeom prst="rect">
            <a:avLst/>
          </a:prstGeom>
          <a:solidFill>
            <a:srgbClr val="CCE6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1" name="Rektangel 10"/>
          <p:cNvSpPr/>
          <p:nvPr/>
        </p:nvSpPr>
        <p:spPr>
          <a:xfrm>
            <a:off x="0" y="6174197"/>
            <a:ext cx="683568" cy="684000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368000" y="908719"/>
            <a:ext cx="7092000" cy="1125943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368000" y="2329200"/>
            <a:ext cx="7092000" cy="31587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5328084" y="6289200"/>
            <a:ext cx="2889684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371600" y="6290559"/>
            <a:ext cx="3224211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lang="da-DK" sz="9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8459788" y="6288074"/>
            <a:ext cx="684211" cy="144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lang="da-DK" sz="9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DAB5548-7253-48D6-B95B-F3D312A72220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0" name="Logo"/>
          <p:cNvGrpSpPr/>
          <p:nvPr/>
        </p:nvGrpSpPr>
        <p:grpSpPr>
          <a:xfrm>
            <a:off x="457200" y="5718575"/>
            <a:ext cx="687600" cy="687600"/>
            <a:chOff x="457200" y="5718575"/>
            <a:chExt cx="687600" cy="687600"/>
          </a:xfrm>
        </p:grpSpPr>
        <p:pic>
          <p:nvPicPr>
            <p:cNvPr id="9" name="Logo H"/>
            <p:cNvPicPr>
              <a:picLocks noChangeAspect="1"/>
            </p:cNvPicPr>
            <p:nvPr userDrawn="1"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18" name="Region"/>
            <p:cNvPicPr>
              <a:picLocks noChangeAspect="1"/>
            </p:cNvPicPr>
            <p:nvPr userDrawn="1"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216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7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sz="2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04000" indent="-144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2000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28000" indent="-126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8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18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6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90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200" kern="1200" baseline="0" dirty="0">
          <a:solidFill>
            <a:schemeClr val="tx1"/>
          </a:solidFill>
          <a:latin typeface="+mn-lt"/>
          <a:ea typeface="+mn-ea"/>
          <a:cs typeface="+mn-cs"/>
        </a:defRPr>
      </a:lvl6pPr>
      <a:lvl7pPr marL="226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100" kern="1200" baseline="0" dirty="0">
          <a:solidFill>
            <a:schemeClr val="tx1"/>
          </a:solidFill>
          <a:latin typeface="+mn-lt"/>
          <a:ea typeface="+mn-ea"/>
          <a:cs typeface="+mn-cs"/>
        </a:defRPr>
      </a:lvl7pPr>
      <a:lvl8pPr marL="262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000" kern="1200" baseline="0" dirty="0">
          <a:solidFill>
            <a:schemeClr val="tx1"/>
          </a:solidFill>
          <a:latin typeface="+mn-lt"/>
          <a:ea typeface="+mn-ea"/>
          <a:cs typeface="+mn-cs"/>
        </a:defRPr>
      </a:lvl8pPr>
      <a:lvl9pPr marL="298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808080"/>
        </a:buClr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849" userDrawn="1">
          <p15:clr>
            <a:srgbClr val="F26B43"/>
          </p15:clr>
        </p15:guide>
        <p15:guide id="4" pos="5330" userDrawn="1">
          <p15:clr>
            <a:srgbClr val="F26B43"/>
          </p15:clr>
        </p15:guide>
        <p15:guide id="5" orient="horz" pos="1284" userDrawn="1">
          <p15:clr>
            <a:srgbClr val="F26B43"/>
          </p15:clr>
        </p15:guide>
        <p15:guide id="6" orient="horz" pos="1467" userDrawn="1">
          <p15:clr>
            <a:srgbClr val="F26B43"/>
          </p15:clr>
        </p15:guide>
        <p15:guide id="7" orient="horz" pos="3455" userDrawn="1">
          <p15:clr>
            <a:srgbClr val="F26B43"/>
          </p15:clr>
        </p15:guide>
        <p15:guide id="8" pos="2947" userDrawn="1">
          <p15:clr>
            <a:srgbClr val="F26B43"/>
          </p15:clr>
        </p15:guide>
        <p15:guide id="9" pos="3078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/>
          <p:cNvSpPr/>
          <p:nvPr/>
        </p:nvSpPr>
        <p:spPr>
          <a:xfrm>
            <a:off x="611560" y="6174000"/>
            <a:ext cx="8532007" cy="68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Rektangel 12"/>
          <p:cNvSpPr/>
          <p:nvPr/>
        </p:nvSpPr>
        <p:spPr>
          <a:xfrm>
            <a:off x="8460000" y="6174000"/>
            <a:ext cx="683568" cy="68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8" name="Rektangel 7"/>
          <p:cNvSpPr/>
          <p:nvPr/>
        </p:nvSpPr>
        <p:spPr>
          <a:xfrm>
            <a:off x="0" y="0"/>
            <a:ext cx="683568" cy="6174000"/>
          </a:xfrm>
          <a:prstGeom prst="rect">
            <a:avLst/>
          </a:prstGeom>
          <a:solidFill>
            <a:srgbClr val="CCE6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1" name="Rektangel 10"/>
          <p:cNvSpPr/>
          <p:nvPr/>
        </p:nvSpPr>
        <p:spPr>
          <a:xfrm>
            <a:off x="0" y="6174197"/>
            <a:ext cx="683568" cy="684000"/>
          </a:xfrm>
          <a:prstGeom prst="rect">
            <a:avLst/>
          </a:prstGeom>
          <a:solidFill>
            <a:srgbClr val="4254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368000" y="908719"/>
            <a:ext cx="7092000" cy="1125943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368000" y="2329200"/>
            <a:ext cx="7092000" cy="31587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5328084" y="6289200"/>
            <a:ext cx="2889684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371600" y="6290559"/>
            <a:ext cx="3224211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lang="da-DK" sz="9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>
              <a:solidFill>
                <a:srgbClr val="FFFFFF"/>
              </a:solidFill>
            </a:endParaRPr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8459788" y="6288074"/>
            <a:ext cx="684211" cy="144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lang="da-DK" sz="9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DAB5548-7253-48D6-B95B-F3D312A72220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grpSp>
        <p:nvGrpSpPr>
          <p:cNvPr id="10" name="Logo"/>
          <p:cNvGrpSpPr/>
          <p:nvPr/>
        </p:nvGrpSpPr>
        <p:grpSpPr>
          <a:xfrm>
            <a:off x="457200" y="5718575"/>
            <a:ext cx="687600" cy="687600"/>
            <a:chOff x="457200" y="5718575"/>
            <a:chExt cx="687600" cy="687600"/>
          </a:xfrm>
        </p:grpSpPr>
        <p:pic>
          <p:nvPicPr>
            <p:cNvPr id="9" name="Logo H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18" name="Region"/>
            <p:cNvPicPr>
              <a:picLocks noChangeAspect="1"/>
            </p:cNvPicPr>
            <p:nvPr userDrawn="1"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6395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6" r:id="rId12"/>
    <p:sldLayoutId id="2147483697" r:id="rId13"/>
    <p:sldLayoutId id="2147483700" r:id="rId14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7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sz="2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04000" indent="-144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2000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28000" indent="-126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8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18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6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90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200" kern="1200" baseline="0" dirty="0">
          <a:solidFill>
            <a:schemeClr val="tx1"/>
          </a:solidFill>
          <a:latin typeface="+mn-lt"/>
          <a:ea typeface="+mn-ea"/>
          <a:cs typeface="+mn-cs"/>
        </a:defRPr>
      </a:lvl6pPr>
      <a:lvl7pPr marL="226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100" kern="1200" baseline="0" dirty="0">
          <a:solidFill>
            <a:schemeClr val="tx1"/>
          </a:solidFill>
          <a:latin typeface="+mn-lt"/>
          <a:ea typeface="+mn-ea"/>
          <a:cs typeface="+mn-cs"/>
        </a:defRPr>
      </a:lvl7pPr>
      <a:lvl8pPr marL="262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000" kern="1200" baseline="0" dirty="0">
          <a:solidFill>
            <a:schemeClr val="tx1"/>
          </a:solidFill>
          <a:latin typeface="+mn-lt"/>
          <a:ea typeface="+mn-ea"/>
          <a:cs typeface="+mn-cs"/>
        </a:defRPr>
      </a:lvl8pPr>
      <a:lvl9pPr marL="298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808080"/>
        </a:buClr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849" userDrawn="1">
          <p15:clr>
            <a:srgbClr val="F26B43"/>
          </p15:clr>
        </p15:guide>
        <p15:guide id="4" pos="5330" userDrawn="1">
          <p15:clr>
            <a:srgbClr val="F26B43"/>
          </p15:clr>
        </p15:guide>
        <p15:guide id="5" orient="horz" pos="1284" userDrawn="1">
          <p15:clr>
            <a:srgbClr val="F26B43"/>
          </p15:clr>
        </p15:guide>
        <p15:guide id="6" orient="horz" pos="1467" userDrawn="1">
          <p15:clr>
            <a:srgbClr val="F26B43"/>
          </p15:clr>
        </p15:guide>
        <p15:guide id="7" orient="horz" pos="3455" userDrawn="1">
          <p15:clr>
            <a:srgbClr val="F26B43"/>
          </p15:clr>
        </p15:guide>
        <p15:guide id="8" pos="2947" userDrawn="1">
          <p15:clr>
            <a:srgbClr val="F26B43"/>
          </p15:clr>
        </p15:guide>
        <p15:guide id="9" pos="30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50 years of Medicine Information from Hospital Pharmacies in Denmark </a:t>
            </a:r>
            <a:endParaRPr lang="en-US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a-DK" dirty="0" smtClean="0"/>
              <a:t>Allan Mikael Schrøder</a:t>
            </a:r>
          </a:p>
          <a:p>
            <a:r>
              <a:rPr lang="da-DK" sz="1800" dirty="0" err="1" smtClean="0"/>
              <a:t>M.Sc</a:t>
            </a:r>
            <a:r>
              <a:rPr lang="da-DK" sz="1800" dirty="0" smtClean="0"/>
              <a:t>. Pharm., specialist in Hospital </a:t>
            </a:r>
            <a:r>
              <a:rPr lang="da-DK" sz="1800" dirty="0" err="1" smtClean="0"/>
              <a:t>Pharmacy</a:t>
            </a:r>
            <a:endParaRPr lang="da-DK" sz="1800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7185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908719"/>
            <a:ext cx="7092000" cy="961257"/>
          </a:xfrm>
        </p:spPr>
        <p:txBody>
          <a:bodyPr/>
          <a:lstStyle/>
          <a:p>
            <a:r>
              <a:rPr lang="da-DK" dirty="0" smtClean="0"/>
              <a:t>	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2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>
          <a:xfrm>
            <a:off x="1368000" y="2060849"/>
            <a:ext cx="3429000" cy="3427140"/>
          </a:xfrm>
        </p:spPr>
        <p:txBody>
          <a:bodyPr/>
          <a:lstStyle/>
          <a:p>
            <a:r>
              <a:rPr lang="en-US" sz="1400" dirty="0" smtClean="0"/>
              <a:t>Ronald Reagan becomes governor in California</a:t>
            </a:r>
          </a:p>
          <a:p>
            <a:r>
              <a:rPr lang="en-US" sz="1400" dirty="0" smtClean="0"/>
              <a:t>Military coup in Greece</a:t>
            </a:r>
          </a:p>
          <a:p>
            <a:r>
              <a:rPr lang="en-US" sz="1400" dirty="0" smtClean="0"/>
              <a:t>Copenhagen celebrates the 800th anniversary</a:t>
            </a:r>
          </a:p>
          <a:p>
            <a:r>
              <a:rPr lang="en-US" sz="1400" dirty="0" smtClean="0"/>
              <a:t>Sweden introduces the right-hand drive</a:t>
            </a:r>
          </a:p>
          <a:p>
            <a:r>
              <a:rPr lang="en-US" sz="1400" dirty="0" smtClean="0"/>
              <a:t>The voting age is set to 20 years in Norway</a:t>
            </a:r>
          </a:p>
          <a:p>
            <a:r>
              <a:rPr lang="en-US" sz="1400" dirty="0" smtClean="0"/>
              <a:t>South African heart surgeon Christian Barnard makes the first heart transplantation of history in human</a:t>
            </a:r>
          </a:p>
          <a:p>
            <a:r>
              <a:rPr lang="en-US" sz="1400" dirty="0" smtClean="0"/>
              <a:t>The first dedicated position as information pharmacist is established at a hospital pharmacy in Denmar</a:t>
            </a:r>
            <a:r>
              <a:rPr lang="en-US" sz="1200" dirty="0" smtClean="0"/>
              <a:t>k</a:t>
            </a:r>
            <a:endParaRPr lang="en-US" sz="1200" dirty="0"/>
          </a:p>
        </p:txBody>
      </p:sp>
      <p:sp>
        <p:nvSpPr>
          <p:cNvPr id="8" name="Pladsholder til indhold 7"/>
          <p:cNvSpPr>
            <a:spLocks noGrp="1"/>
          </p:cNvSpPr>
          <p:nvPr>
            <p:ph sz="quarter" idx="14"/>
          </p:nvPr>
        </p:nvSpPr>
        <p:spPr>
          <a:xfrm>
            <a:off x="5021798" y="2060848"/>
            <a:ext cx="3429000" cy="3429065"/>
          </a:xfrm>
        </p:spPr>
        <p:txBody>
          <a:bodyPr/>
          <a:lstStyle/>
          <a:p>
            <a:r>
              <a:rPr lang="en-US" sz="1400" dirty="0" smtClean="0"/>
              <a:t>Donald Trump – new president in US</a:t>
            </a:r>
          </a:p>
          <a:p>
            <a:r>
              <a:rPr lang="en-US" sz="1400" dirty="0" smtClean="0"/>
              <a:t>Copenhagen celebrates the 850th anniversary</a:t>
            </a:r>
          </a:p>
          <a:p>
            <a:r>
              <a:rPr lang="en-US" sz="1400" dirty="0" smtClean="0"/>
              <a:t>Norway started to shut down their FM Radio as the first country in the world</a:t>
            </a:r>
          </a:p>
          <a:p>
            <a:r>
              <a:rPr lang="en-US" sz="1400" dirty="0" smtClean="0"/>
              <a:t>2017 is yet not finished so we don’t know…</a:t>
            </a:r>
          </a:p>
          <a:p>
            <a:endParaRPr lang="en-US" dirty="0"/>
          </a:p>
        </p:txBody>
      </p:sp>
      <p:sp>
        <p:nvSpPr>
          <p:cNvPr id="9" name="Pladsholder til tekst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sp>
        <p:nvSpPr>
          <p:cNvPr id="7" name="Tekstboks 6"/>
          <p:cNvSpPr txBox="1"/>
          <p:nvPr/>
        </p:nvSpPr>
        <p:spPr>
          <a:xfrm>
            <a:off x="6516216" y="5877272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da-DK" dirty="0" err="1" smtClean="0"/>
          </a:p>
        </p:txBody>
      </p:sp>
      <p:sp>
        <p:nvSpPr>
          <p:cNvPr id="10" name="Tekstboks 9"/>
          <p:cNvSpPr txBox="1"/>
          <p:nvPr/>
        </p:nvSpPr>
        <p:spPr>
          <a:xfrm>
            <a:off x="1403648" y="1268760"/>
            <a:ext cx="2160240" cy="457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b="1" dirty="0"/>
              <a:t>The Year </a:t>
            </a:r>
            <a:r>
              <a:rPr lang="da-DK" b="1" dirty="0" err="1"/>
              <a:t>was</a:t>
            </a:r>
            <a:r>
              <a:rPr lang="da-DK" b="1" dirty="0"/>
              <a:t> 1967</a:t>
            </a:r>
            <a:endParaRPr lang="da-DK" b="1" dirty="0" smtClean="0"/>
          </a:p>
        </p:txBody>
      </p:sp>
      <p:sp>
        <p:nvSpPr>
          <p:cNvPr id="11" name="Tekstboks 10"/>
          <p:cNvSpPr txBox="1"/>
          <p:nvPr/>
        </p:nvSpPr>
        <p:spPr>
          <a:xfrm>
            <a:off x="5076056" y="1268760"/>
            <a:ext cx="2232248" cy="457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b="1" dirty="0" smtClean="0"/>
              <a:t>And in the </a:t>
            </a:r>
            <a:r>
              <a:rPr lang="da-DK" b="1" dirty="0" err="1" smtClean="0"/>
              <a:t>year</a:t>
            </a:r>
            <a:r>
              <a:rPr lang="da-DK" b="1" dirty="0" smtClean="0"/>
              <a:t> 2017</a:t>
            </a:r>
          </a:p>
        </p:txBody>
      </p:sp>
    </p:spTree>
    <p:extLst>
      <p:ext uri="{BB962C8B-B14F-4D97-AF65-F5344CB8AC3E}">
        <p14:creationId xmlns:p14="http://schemas.microsoft.com/office/powerpoint/2010/main" val="22976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Congresses</a:t>
            </a:r>
            <a:r>
              <a:rPr lang="da-DK" dirty="0" smtClean="0"/>
              <a:t> for </a:t>
            </a:r>
            <a:r>
              <a:rPr lang="da-DK" dirty="0" err="1" smtClean="0"/>
              <a:t>Pharmacists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3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6th Nordic Congress of Hospital Pharmacy (1961)</a:t>
            </a:r>
          </a:p>
          <a:p>
            <a:r>
              <a:rPr lang="en-US" dirty="0" smtClean="0"/>
              <a:t>FIP-Congress (International Pharmaceutical Federation) 1964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 err="1"/>
              <a:t>Medicine</a:t>
            </a:r>
            <a:r>
              <a:rPr lang="da-DK" dirty="0"/>
              <a:t> Information Centre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68260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Physician calls for medicine information</a:t>
            </a:r>
            <a:endParaRPr lang="en-US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4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>
          <a:xfrm>
            <a:off x="1368425" y="2327275"/>
            <a:ext cx="7308031" cy="3160713"/>
          </a:xfrm>
        </p:spPr>
        <p:txBody>
          <a:bodyPr/>
          <a:lstStyle/>
          <a:p>
            <a:r>
              <a:rPr lang="en-US" dirty="0" smtClean="0"/>
              <a:t>In 1958 the general physician </a:t>
            </a:r>
            <a:r>
              <a:rPr lang="en-US" dirty="0" err="1" smtClean="0"/>
              <a:t>Børge</a:t>
            </a:r>
            <a:r>
              <a:rPr lang="en-US" dirty="0" smtClean="0"/>
              <a:t> Stahl from </a:t>
            </a:r>
            <a:r>
              <a:rPr lang="en-US" dirty="0" err="1" smtClean="0"/>
              <a:t>Slagelse</a:t>
            </a:r>
            <a:r>
              <a:rPr lang="en-US" dirty="0" smtClean="0"/>
              <a:t>, Denmark received 2.353 letters by The Royal Danish Post. Of those 681 were advertisements from Medicine Companies</a:t>
            </a:r>
          </a:p>
          <a:p>
            <a:r>
              <a:rPr lang="en-US" dirty="0" smtClean="0"/>
              <a:t>He argued for and called for impartial and independent drug information</a:t>
            </a:r>
            <a:endParaRPr lang="en-US" dirty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 err="1"/>
              <a:t>Medicine</a:t>
            </a:r>
            <a:r>
              <a:rPr lang="da-DK" dirty="0"/>
              <a:t> Information Centre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6247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A </a:t>
            </a:r>
            <a:r>
              <a:rPr lang="da-DK" dirty="0" err="1" smtClean="0"/>
              <a:t>Swedish</a:t>
            </a:r>
            <a:r>
              <a:rPr lang="da-DK" dirty="0" smtClean="0"/>
              <a:t> </a:t>
            </a:r>
            <a:r>
              <a:rPr lang="da-DK" dirty="0" err="1" smtClean="0"/>
              <a:t>Survey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5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1961 a survey in the primary health care system showed that</a:t>
            </a:r>
          </a:p>
          <a:p>
            <a:pPr lvl="1"/>
            <a:r>
              <a:rPr lang="en-US" dirty="0" smtClean="0"/>
              <a:t>30 per cent of the patients didn’t take the prescribed medicine</a:t>
            </a:r>
          </a:p>
          <a:p>
            <a:pPr lvl="1"/>
            <a:r>
              <a:rPr lang="en-US" dirty="0" smtClean="0"/>
              <a:t>The storage at home was incorrect</a:t>
            </a:r>
          </a:p>
          <a:p>
            <a:pPr lvl="1"/>
            <a:r>
              <a:rPr lang="en-US" dirty="0" smtClean="0"/>
              <a:t>14 per cent had given her/his own prescribed medicine to other persons</a:t>
            </a:r>
            <a:endParaRPr lang="en-US" dirty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 err="1"/>
              <a:t>Medicine</a:t>
            </a:r>
            <a:r>
              <a:rPr lang="da-DK" dirty="0"/>
              <a:t> Information Centre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2759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a-DK" dirty="0"/>
              <a:t>Historical development of Drug information at the hospitals pharmacies in Denmark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6</a:t>
            </a:fld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7" name="Pladsholder til indhold 6"/>
          <p:cNvSpPr>
            <a:spLocks noGrp="1"/>
          </p:cNvSpPr>
          <p:nvPr>
            <p:ph sz="quarter" idx="14"/>
          </p:nvPr>
        </p:nvSpPr>
        <p:spPr>
          <a:xfrm>
            <a:off x="5021798" y="2329200"/>
            <a:ext cx="3429000" cy="3548072"/>
          </a:xfrm>
        </p:spPr>
        <p:txBody>
          <a:bodyPr/>
          <a:lstStyle/>
          <a:p>
            <a:r>
              <a:rPr lang="en-US" b="1" dirty="0" smtClean="0"/>
              <a:t>Before 1967</a:t>
            </a:r>
          </a:p>
          <a:p>
            <a:r>
              <a:rPr lang="en-US" dirty="0" smtClean="0"/>
              <a:t>Very little contact between the staff at the Hospital Pharmacy and the Clinical Staff at the wards</a:t>
            </a:r>
          </a:p>
          <a:p>
            <a:r>
              <a:rPr lang="en-US" dirty="0" smtClean="0"/>
              <a:t>The nurses brings prescriptions from the doctors to the Hospital Pharmacy in the morning and in the afternoon pick up the medicine which was produced or picked in the warehouse</a:t>
            </a:r>
          </a:p>
          <a:p>
            <a:endParaRPr lang="en-US" dirty="0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a-DK" dirty="0" err="1"/>
              <a:t>Medicine</a:t>
            </a:r>
            <a:r>
              <a:rPr lang="da-DK" dirty="0"/>
              <a:t> Information Centre</a:t>
            </a:r>
          </a:p>
          <a:p>
            <a:endParaRPr lang="da-DK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2850455"/>
            <a:ext cx="3429000" cy="261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54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a-DK" dirty="0"/>
              <a:t>Historical development of Drug information at the hospitals pharmacies in Denmark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7</a:t>
            </a:fld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indhold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a-DK" dirty="0" smtClean="0"/>
              <a:t>1967</a:t>
            </a:r>
          </a:p>
          <a:p>
            <a:pPr lvl="1"/>
            <a:r>
              <a:rPr lang="en-US" dirty="0">
                <a:solidFill>
                  <a:srgbClr val="333333"/>
                </a:solidFill>
              </a:rPr>
              <a:t>Price winning task, defining medicines/drug information, as information and communication containing an objective view of a certain problem, as opposed to advertising and </a:t>
            </a:r>
            <a:r>
              <a:rPr lang="en-US" dirty="0" smtClean="0">
                <a:solidFill>
                  <a:srgbClr val="333333"/>
                </a:solidFill>
              </a:rPr>
              <a:t>propaganda</a:t>
            </a:r>
          </a:p>
          <a:p>
            <a:pPr lvl="1"/>
            <a:r>
              <a:rPr lang="en-US" dirty="0">
                <a:solidFill>
                  <a:srgbClr val="333333"/>
                </a:solidFill>
              </a:rPr>
              <a:t>Hospital pharmacy at Copenhagen Municipal Hospital establish an information department where a pharmacist has medicine information as the primary task</a:t>
            </a:r>
          </a:p>
          <a:p>
            <a:endParaRPr lang="en-US" dirty="0">
              <a:solidFill>
                <a:srgbClr val="333333"/>
              </a:solidFill>
            </a:endParaRPr>
          </a:p>
          <a:p>
            <a:endParaRPr lang="da-DK" dirty="0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2823116"/>
            <a:ext cx="3374330" cy="21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065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da-DK" sz="3600" dirty="0" smtClean="0"/>
              <a:t>Medicines information evolution in Denmark – Hospital Pharmacy</a:t>
            </a:r>
          </a:p>
        </p:txBody>
      </p:sp>
      <p:sp>
        <p:nvSpPr>
          <p:cNvPr id="4" name="Pladsholder til tabel 3"/>
          <p:cNvSpPr>
            <a:spLocks noGrp="1"/>
          </p:cNvSpPr>
          <p:nvPr>
            <p:ph type="tbl" idx="1"/>
          </p:nvPr>
        </p:nvSpPr>
        <p:spPr/>
      </p:sp>
      <p:sp>
        <p:nvSpPr>
          <p:cNvPr id="28675" name="Line 4"/>
          <p:cNvSpPr>
            <a:spLocks noChangeShapeType="1"/>
          </p:cNvSpPr>
          <p:nvPr/>
        </p:nvSpPr>
        <p:spPr bwMode="auto">
          <a:xfrm>
            <a:off x="250825" y="2708275"/>
            <a:ext cx="86423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76" name="Line 5"/>
          <p:cNvSpPr>
            <a:spLocks noChangeShapeType="1"/>
          </p:cNvSpPr>
          <p:nvPr/>
        </p:nvSpPr>
        <p:spPr bwMode="auto">
          <a:xfrm>
            <a:off x="622300" y="272891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77" name="Line 6"/>
          <p:cNvSpPr>
            <a:spLocks noChangeShapeType="1"/>
          </p:cNvSpPr>
          <p:nvPr/>
        </p:nvSpPr>
        <p:spPr bwMode="auto">
          <a:xfrm>
            <a:off x="1692275" y="2730500"/>
            <a:ext cx="0" cy="165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78" name="Line 7"/>
          <p:cNvSpPr>
            <a:spLocks noChangeShapeType="1"/>
          </p:cNvSpPr>
          <p:nvPr/>
        </p:nvSpPr>
        <p:spPr bwMode="auto">
          <a:xfrm>
            <a:off x="6162675" y="270510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79" name="Text Box 8"/>
          <p:cNvSpPr txBox="1">
            <a:spLocks noChangeArrowheads="1"/>
          </p:cNvSpPr>
          <p:nvPr/>
        </p:nvSpPr>
        <p:spPr bwMode="auto">
          <a:xfrm>
            <a:off x="0" y="3036888"/>
            <a:ext cx="1847850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 b="1">
                <a:solidFill>
                  <a:srgbClr val="00B0F0"/>
                </a:solidFill>
                <a:cs typeface="Arial" charset="0"/>
              </a:rPr>
              <a:t>1st drug information dept. established</a:t>
            </a:r>
          </a:p>
        </p:txBody>
      </p:sp>
      <p:sp>
        <p:nvSpPr>
          <p:cNvPr id="28680" name="Text Box 9"/>
          <p:cNvSpPr txBox="1">
            <a:spLocks noChangeArrowheads="1"/>
          </p:cNvSpPr>
          <p:nvPr/>
        </p:nvSpPr>
        <p:spPr bwMode="auto">
          <a:xfrm>
            <a:off x="5638800" y="3132138"/>
            <a:ext cx="15113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National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Database SAID</a:t>
            </a:r>
          </a:p>
        </p:txBody>
      </p:sp>
      <p:sp>
        <p:nvSpPr>
          <p:cNvPr id="28681" name="Text Box 10"/>
          <p:cNvSpPr txBox="1">
            <a:spLocks noChangeArrowheads="1"/>
          </p:cNvSpPr>
          <p:nvPr/>
        </p:nvSpPr>
        <p:spPr bwMode="auto">
          <a:xfrm>
            <a:off x="207963" y="2106613"/>
            <a:ext cx="697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800" dirty="0" smtClean="0">
                <a:solidFill>
                  <a:srgbClr val="333333"/>
                </a:solidFill>
                <a:cs typeface="Arial" charset="0"/>
              </a:rPr>
              <a:t>1967</a:t>
            </a:r>
            <a:endParaRPr lang="en-GB" altLang="da-DK" sz="18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28682" name="Text Box 11"/>
          <p:cNvSpPr txBox="1">
            <a:spLocks noChangeArrowheads="1"/>
          </p:cNvSpPr>
          <p:nvPr/>
        </p:nvSpPr>
        <p:spPr bwMode="auto">
          <a:xfrm>
            <a:off x="876300" y="4397375"/>
            <a:ext cx="1620838" cy="5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Checklists and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 file card system</a:t>
            </a:r>
          </a:p>
        </p:txBody>
      </p:sp>
      <p:sp>
        <p:nvSpPr>
          <p:cNvPr id="28683" name="Line 12"/>
          <p:cNvSpPr>
            <a:spLocks noChangeShapeType="1"/>
          </p:cNvSpPr>
          <p:nvPr/>
        </p:nvSpPr>
        <p:spPr bwMode="auto">
          <a:xfrm>
            <a:off x="2781300" y="2708275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84" name="Text Box 13"/>
          <p:cNvSpPr txBox="1">
            <a:spLocks noChangeArrowheads="1"/>
          </p:cNvSpPr>
          <p:nvPr/>
        </p:nvSpPr>
        <p:spPr bwMode="auto">
          <a:xfrm>
            <a:off x="2141538" y="2984500"/>
            <a:ext cx="15621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BRSearch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implemented in Rigshospitalet’s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Pharmacy</a:t>
            </a:r>
          </a:p>
        </p:txBody>
      </p:sp>
      <p:sp>
        <p:nvSpPr>
          <p:cNvPr id="28685" name="Line 14"/>
          <p:cNvSpPr>
            <a:spLocks noChangeShapeType="1"/>
          </p:cNvSpPr>
          <p:nvPr/>
        </p:nvSpPr>
        <p:spPr bwMode="auto">
          <a:xfrm>
            <a:off x="4067175" y="2705100"/>
            <a:ext cx="0" cy="165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86" name="Text Box 15"/>
          <p:cNvSpPr txBox="1">
            <a:spLocks noChangeArrowheads="1"/>
          </p:cNvSpPr>
          <p:nvPr/>
        </p:nvSpPr>
        <p:spPr bwMode="auto">
          <a:xfrm>
            <a:off x="3094038" y="4386263"/>
            <a:ext cx="236220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 b="1">
                <a:solidFill>
                  <a:srgbClr val="00B0F0"/>
                </a:solidFill>
                <a:cs typeface="Arial" charset="0"/>
              </a:rPr>
              <a:t>Clinical pharmacology speciality established</a:t>
            </a:r>
          </a:p>
        </p:txBody>
      </p:sp>
      <p:sp>
        <p:nvSpPr>
          <p:cNvPr id="28687" name="Text Box 16"/>
          <p:cNvSpPr txBox="1">
            <a:spLocks noChangeArrowheads="1"/>
          </p:cNvSpPr>
          <p:nvPr/>
        </p:nvSpPr>
        <p:spPr bwMode="auto">
          <a:xfrm>
            <a:off x="1341438" y="2268538"/>
            <a:ext cx="697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800" dirty="0" smtClean="0">
                <a:solidFill>
                  <a:srgbClr val="333333"/>
                </a:solidFill>
                <a:cs typeface="Arial" charset="0"/>
              </a:rPr>
              <a:t>1972</a:t>
            </a:r>
            <a:endParaRPr lang="en-GB" altLang="da-DK" sz="18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28688" name="Text Box 17"/>
          <p:cNvSpPr txBox="1">
            <a:spLocks noChangeArrowheads="1"/>
          </p:cNvSpPr>
          <p:nvPr/>
        </p:nvSpPr>
        <p:spPr bwMode="auto">
          <a:xfrm>
            <a:off x="2425700" y="2106613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800">
                <a:solidFill>
                  <a:srgbClr val="333333"/>
                </a:solidFill>
                <a:cs typeface="Arial" charset="0"/>
              </a:rPr>
              <a:t>1992</a:t>
            </a:r>
          </a:p>
        </p:txBody>
      </p:sp>
      <p:sp>
        <p:nvSpPr>
          <p:cNvPr id="28689" name="Text Box 18"/>
          <p:cNvSpPr txBox="1">
            <a:spLocks noChangeArrowheads="1"/>
          </p:cNvSpPr>
          <p:nvPr/>
        </p:nvSpPr>
        <p:spPr bwMode="auto">
          <a:xfrm>
            <a:off x="3721100" y="2265363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800">
                <a:solidFill>
                  <a:srgbClr val="333333"/>
                </a:solidFill>
                <a:cs typeface="Arial" charset="0"/>
              </a:rPr>
              <a:t>1996</a:t>
            </a:r>
          </a:p>
        </p:txBody>
      </p:sp>
      <p:sp>
        <p:nvSpPr>
          <p:cNvPr id="28690" name="Line 19"/>
          <p:cNvSpPr>
            <a:spLocks noChangeShapeType="1"/>
          </p:cNvSpPr>
          <p:nvPr/>
        </p:nvSpPr>
        <p:spPr bwMode="auto">
          <a:xfrm>
            <a:off x="5292725" y="2728913"/>
            <a:ext cx="0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91" name="Text Box 20"/>
          <p:cNvSpPr txBox="1">
            <a:spLocks noChangeArrowheads="1"/>
          </p:cNvSpPr>
          <p:nvPr/>
        </p:nvSpPr>
        <p:spPr bwMode="auto">
          <a:xfrm>
            <a:off x="4552950" y="5391150"/>
            <a:ext cx="1774825" cy="5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500">
                <a:solidFill>
                  <a:srgbClr val="333333"/>
                </a:solidFill>
                <a:cs typeface="Arial" charset="0"/>
              </a:rPr>
              <a:t>National database project started</a:t>
            </a:r>
          </a:p>
        </p:txBody>
      </p:sp>
      <p:sp>
        <p:nvSpPr>
          <p:cNvPr id="28692" name="Text Box 21"/>
          <p:cNvSpPr txBox="1">
            <a:spLocks noChangeArrowheads="1"/>
          </p:cNvSpPr>
          <p:nvPr/>
        </p:nvSpPr>
        <p:spPr bwMode="auto">
          <a:xfrm>
            <a:off x="4946650" y="2201863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800">
                <a:solidFill>
                  <a:srgbClr val="333333"/>
                </a:solidFill>
                <a:cs typeface="Arial" charset="0"/>
              </a:rPr>
              <a:t>1998</a:t>
            </a:r>
          </a:p>
        </p:txBody>
      </p:sp>
      <p:sp>
        <p:nvSpPr>
          <p:cNvPr id="28693" name="Text Box 22"/>
          <p:cNvSpPr txBox="1">
            <a:spLocks noChangeArrowheads="1"/>
          </p:cNvSpPr>
          <p:nvPr/>
        </p:nvSpPr>
        <p:spPr bwMode="auto">
          <a:xfrm>
            <a:off x="5824538" y="2268538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da-DK" sz="1800">
                <a:solidFill>
                  <a:srgbClr val="333333"/>
                </a:solidFill>
                <a:cs typeface="Arial" charset="0"/>
              </a:rPr>
              <a:t>2002</a:t>
            </a:r>
          </a:p>
        </p:txBody>
      </p:sp>
      <p:sp>
        <p:nvSpPr>
          <p:cNvPr id="28694" name="Tekstboks 1"/>
          <p:cNvSpPr txBox="1">
            <a:spLocks noChangeArrowheads="1"/>
          </p:cNvSpPr>
          <p:nvPr/>
        </p:nvSpPr>
        <p:spPr bwMode="auto">
          <a:xfrm>
            <a:off x="6948488" y="2201863"/>
            <a:ext cx="6969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a-DK" altLang="da-DK" sz="1800">
                <a:solidFill>
                  <a:srgbClr val="333333"/>
                </a:solidFill>
                <a:cs typeface="Arial" charset="0"/>
              </a:rPr>
              <a:t>2007</a:t>
            </a:r>
          </a:p>
        </p:txBody>
      </p:sp>
      <p:sp>
        <p:nvSpPr>
          <p:cNvPr id="28695" name="Line 14"/>
          <p:cNvSpPr>
            <a:spLocks noChangeShapeType="1"/>
          </p:cNvSpPr>
          <p:nvPr/>
        </p:nvSpPr>
        <p:spPr bwMode="auto">
          <a:xfrm>
            <a:off x="7235825" y="2741613"/>
            <a:ext cx="0" cy="1192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96" name="Line 14"/>
          <p:cNvSpPr>
            <a:spLocks noChangeShapeType="1"/>
          </p:cNvSpPr>
          <p:nvPr/>
        </p:nvSpPr>
        <p:spPr bwMode="auto">
          <a:xfrm flipH="1">
            <a:off x="8243888" y="2730500"/>
            <a:ext cx="0" cy="2498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a-DK">
              <a:solidFill>
                <a:srgbClr val="333333"/>
              </a:solidFill>
            </a:endParaRPr>
          </a:p>
        </p:txBody>
      </p:sp>
      <p:sp>
        <p:nvSpPr>
          <p:cNvPr id="28697" name="Tekstboks 2"/>
          <p:cNvSpPr txBox="1">
            <a:spLocks noChangeArrowheads="1"/>
          </p:cNvSpPr>
          <p:nvPr/>
        </p:nvSpPr>
        <p:spPr bwMode="auto">
          <a:xfrm>
            <a:off x="7896225" y="2290763"/>
            <a:ext cx="696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a-DK" altLang="da-DK" sz="1800">
                <a:solidFill>
                  <a:srgbClr val="333333"/>
                </a:solidFill>
                <a:cs typeface="Arial" charset="0"/>
              </a:rPr>
              <a:t>2009</a:t>
            </a:r>
          </a:p>
        </p:txBody>
      </p:sp>
      <p:sp>
        <p:nvSpPr>
          <p:cNvPr id="28698" name="Tekstboks 3"/>
          <p:cNvSpPr txBox="1">
            <a:spLocks noChangeArrowheads="1"/>
          </p:cNvSpPr>
          <p:nvPr/>
        </p:nvSpPr>
        <p:spPr bwMode="auto">
          <a:xfrm>
            <a:off x="7510463" y="5299075"/>
            <a:ext cx="1466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a-DK" altLang="da-DK" sz="1800" b="1" dirty="0" err="1">
                <a:solidFill>
                  <a:srgbClr val="00B0F0"/>
                </a:solidFill>
                <a:cs typeface="Arial" charset="0"/>
              </a:rPr>
              <a:t>MedicinInfo</a:t>
            </a:r>
            <a:endParaRPr lang="da-DK" altLang="da-DK" sz="1800" b="1" dirty="0">
              <a:solidFill>
                <a:srgbClr val="00B0F0"/>
              </a:solidFill>
              <a:cs typeface="Arial" charset="0"/>
            </a:endParaRPr>
          </a:p>
        </p:txBody>
      </p:sp>
      <p:sp>
        <p:nvSpPr>
          <p:cNvPr id="28699" name="Tekstboks 5"/>
          <p:cNvSpPr txBox="1">
            <a:spLocks noChangeArrowheads="1"/>
          </p:cNvSpPr>
          <p:nvPr/>
        </p:nvSpPr>
        <p:spPr bwMode="auto">
          <a:xfrm>
            <a:off x="6086475" y="4059238"/>
            <a:ext cx="2220913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4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1pPr>
            <a:lvl2pPr marL="742950" indent="-285750">
              <a:spcBef>
                <a:spcPct val="20000"/>
              </a:spcBef>
              <a:buFont typeface="Times" pitchFamily="18" charset="0"/>
              <a:buChar char="•"/>
              <a:defRPr sz="20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2pPr>
            <a:lvl3pPr marL="1143000" indent="-228600">
              <a:spcBef>
                <a:spcPct val="20000"/>
              </a:spcBef>
              <a:buChar char="-"/>
              <a:defRPr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3pPr>
            <a:lvl4pPr marL="1600200" indent="-228600">
              <a:spcBef>
                <a:spcPct val="20000"/>
              </a:spcBef>
              <a:buChar char="&gt;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404040"/>
                </a:solidFill>
                <a:latin typeface="Arial" charset="0"/>
                <a:ea typeface="ヒラギノ角ゴ Pro W3" pitchFamily="1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a-DK" altLang="da-DK" sz="1500" dirty="0" smtClean="0">
                <a:solidFill>
                  <a:srgbClr val="333333"/>
                </a:solidFill>
                <a:cs typeface="Arial" charset="0"/>
              </a:rPr>
              <a:t>Regions of Denmark </a:t>
            </a:r>
            <a:r>
              <a:rPr lang="da-DK" altLang="da-DK" sz="1500" dirty="0" err="1" smtClean="0">
                <a:solidFill>
                  <a:srgbClr val="333333"/>
                </a:solidFill>
                <a:cs typeface="Arial" charset="0"/>
              </a:rPr>
              <a:t>were</a:t>
            </a:r>
            <a:r>
              <a:rPr lang="da-DK" altLang="da-DK" sz="1500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da-DK" altLang="da-DK" sz="1500" dirty="0" err="1" smtClean="0">
                <a:solidFill>
                  <a:srgbClr val="333333"/>
                </a:solidFill>
                <a:cs typeface="Arial" charset="0"/>
              </a:rPr>
              <a:t>established</a:t>
            </a:r>
            <a:r>
              <a:rPr lang="da-DK" altLang="da-DK" sz="1500" dirty="0" smtClean="0">
                <a:solidFill>
                  <a:srgbClr val="333333"/>
                </a:solidFill>
                <a:cs typeface="Arial" charset="0"/>
              </a:rPr>
              <a:t> as part of Danish </a:t>
            </a:r>
            <a:r>
              <a:rPr lang="da-DK" altLang="da-DK" sz="1500" dirty="0" err="1" smtClean="0">
                <a:solidFill>
                  <a:srgbClr val="333333"/>
                </a:solidFill>
                <a:cs typeface="Arial" charset="0"/>
              </a:rPr>
              <a:t>Municipal</a:t>
            </a:r>
            <a:r>
              <a:rPr lang="da-DK" altLang="da-DK" sz="1500" dirty="0" smtClean="0">
                <a:solidFill>
                  <a:srgbClr val="333333"/>
                </a:solidFill>
                <a:cs typeface="Arial" charset="0"/>
              </a:rPr>
              <a:t> Reform</a:t>
            </a:r>
            <a:endParaRPr lang="da-DK" altLang="da-DK" sz="1500" dirty="0">
              <a:solidFill>
                <a:srgbClr val="333333"/>
              </a:solidFill>
              <a:cs typeface="Arial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da-DK" altLang="da-DK" sz="15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>
              <a:solidFill>
                <a:srgbClr val="FFFFFF"/>
              </a:solidFill>
            </a:endParaRPr>
          </a:p>
        </p:txBody>
      </p:sp>
      <p:sp>
        <p:nvSpPr>
          <p:cNvPr id="3" name="Pladsholder til dias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99B2E-5C6A-4B4E-9C95-F0B52B78065F}" type="slidenum">
              <a:rPr lang="da-DK" smtClean="0">
                <a:solidFill>
                  <a:srgbClr val="FFFFFF"/>
                </a:solidFill>
              </a:rPr>
              <a:pPr>
                <a:defRPr/>
              </a:pPr>
              <a:t>8</a:t>
            </a:fld>
            <a:endParaRPr 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47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Database – </a:t>
            </a:r>
            <a:r>
              <a:rPr lang="da-DK" dirty="0" err="1" smtClean="0"/>
              <a:t>then</a:t>
            </a:r>
            <a:r>
              <a:rPr lang="da-DK" dirty="0" smtClean="0"/>
              <a:t> and </a:t>
            </a:r>
            <a:r>
              <a:rPr lang="da-DK" dirty="0" err="1" smtClean="0"/>
              <a:t>now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9</a:t>
            </a:fld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13" name="Pladsholder til indhold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a-DK" dirty="0" smtClean="0"/>
              <a:t>1967</a:t>
            </a:r>
            <a:endParaRPr lang="da-DK" dirty="0"/>
          </a:p>
        </p:txBody>
      </p:sp>
      <p:sp>
        <p:nvSpPr>
          <p:cNvPr id="14" name="Pladsholder til indhold 1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a-DK" dirty="0" smtClean="0"/>
              <a:t>2017</a:t>
            </a:r>
            <a:endParaRPr lang="da-DK" dirty="0"/>
          </a:p>
        </p:txBody>
      </p:sp>
      <p:sp>
        <p:nvSpPr>
          <p:cNvPr id="15" name="Pladsholder til tekst 1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328885"/>
            <a:ext cx="2371725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330744"/>
            <a:ext cx="2496819" cy="165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0367">
            <a:off x="1115616" y="2708920"/>
            <a:ext cx="1506537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08810"/>
            <a:ext cx="3360259" cy="344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17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872715"/>
            <a:ext cx="7092000" cy="684077"/>
          </a:xfrm>
        </p:spPr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in Denmark 2017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10</a:t>
            </a:fld>
            <a:endParaRPr lang="da-DK" dirty="0">
              <a:solidFill>
                <a:srgbClr val="FFFFFF"/>
              </a:solidFill>
            </a:endParaRPr>
          </a:p>
        </p:txBody>
      </p:sp>
      <p:pic>
        <p:nvPicPr>
          <p:cNvPr id="11" name="Pladsholder til indhold 10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954" y="2327275"/>
            <a:ext cx="2638305" cy="3160713"/>
          </a:xfrm>
        </p:spPr>
      </p:pic>
      <p:sp>
        <p:nvSpPr>
          <p:cNvPr id="10" name="Pladsholder til tekst 9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 err="1"/>
              <a:t>Medicine</a:t>
            </a:r>
            <a:r>
              <a:rPr lang="da-DK" dirty="0"/>
              <a:t> Information Centre</a:t>
            </a:r>
          </a:p>
          <a:p>
            <a:endParaRPr lang="da-DK" dirty="0"/>
          </a:p>
        </p:txBody>
      </p:sp>
      <p:sp>
        <p:nvSpPr>
          <p:cNvPr id="12" name="Tekstboks 11"/>
          <p:cNvSpPr txBox="1"/>
          <p:nvPr/>
        </p:nvSpPr>
        <p:spPr>
          <a:xfrm>
            <a:off x="1023729" y="4545429"/>
            <a:ext cx="2442390" cy="57606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en-GB" sz="1400" dirty="0" smtClean="0"/>
              <a:t>The Hospital Pharmacy</a:t>
            </a:r>
          </a:p>
          <a:p>
            <a:r>
              <a:rPr lang="en-GB" sz="1400" dirty="0" smtClean="0"/>
              <a:t>Hospital </a:t>
            </a:r>
            <a:r>
              <a:rPr lang="en-GB" sz="1400" dirty="0" err="1"/>
              <a:t>Lillebaelt</a:t>
            </a:r>
            <a:endParaRPr lang="da-DK" sz="1400" dirty="0" err="1" smtClean="0"/>
          </a:p>
        </p:txBody>
      </p:sp>
      <p:sp>
        <p:nvSpPr>
          <p:cNvPr id="13" name="Tekstboks 12"/>
          <p:cNvSpPr txBox="1"/>
          <p:nvPr/>
        </p:nvSpPr>
        <p:spPr>
          <a:xfrm>
            <a:off x="1368425" y="2357498"/>
            <a:ext cx="3112095" cy="57606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The Hospital </a:t>
            </a:r>
            <a:r>
              <a:rPr lang="da-DK" sz="1400" dirty="0" err="1" smtClean="0"/>
              <a:t>Pharmacy</a:t>
            </a:r>
            <a:r>
              <a:rPr lang="da-DK" sz="1400" dirty="0" smtClean="0"/>
              <a:t> </a:t>
            </a:r>
          </a:p>
          <a:p>
            <a:r>
              <a:rPr lang="da-DK" sz="1400" dirty="0" smtClean="0"/>
              <a:t>at The North Denmark Region</a:t>
            </a:r>
          </a:p>
        </p:txBody>
      </p:sp>
      <p:sp>
        <p:nvSpPr>
          <p:cNvPr id="14" name="Tekstboks 13"/>
          <p:cNvSpPr txBox="1"/>
          <p:nvPr/>
        </p:nvSpPr>
        <p:spPr>
          <a:xfrm>
            <a:off x="5288226" y="2204864"/>
            <a:ext cx="2808312" cy="57606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The Hospital </a:t>
            </a:r>
            <a:r>
              <a:rPr lang="da-DK" sz="1400" dirty="0" err="1" smtClean="0"/>
              <a:t>Pharmacy</a:t>
            </a:r>
            <a:endParaRPr lang="da-DK" sz="1400" dirty="0" smtClean="0"/>
          </a:p>
          <a:p>
            <a:r>
              <a:rPr lang="da-DK" sz="1400" dirty="0" smtClean="0"/>
              <a:t>at Central Denmark Region</a:t>
            </a:r>
          </a:p>
        </p:txBody>
      </p:sp>
      <p:sp>
        <p:nvSpPr>
          <p:cNvPr id="15" name="Tekstboks 14"/>
          <p:cNvSpPr txBox="1"/>
          <p:nvPr/>
        </p:nvSpPr>
        <p:spPr>
          <a:xfrm>
            <a:off x="6819360" y="3827782"/>
            <a:ext cx="2016224" cy="57606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MedicinInfo</a:t>
            </a:r>
          </a:p>
          <a:p>
            <a:r>
              <a:rPr lang="da-DK" sz="1400" dirty="0" smtClean="0"/>
              <a:t>The Capital Region</a:t>
            </a:r>
          </a:p>
        </p:txBody>
      </p:sp>
      <p:sp>
        <p:nvSpPr>
          <p:cNvPr id="16" name="Tekstboks 15"/>
          <p:cNvSpPr txBox="1"/>
          <p:nvPr/>
        </p:nvSpPr>
        <p:spPr>
          <a:xfrm>
            <a:off x="6621592" y="4598574"/>
            <a:ext cx="2411760" cy="53975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The Hospital </a:t>
            </a:r>
            <a:r>
              <a:rPr lang="da-DK" sz="1400" dirty="0" err="1" smtClean="0"/>
              <a:t>Pharmacy</a:t>
            </a:r>
            <a:endParaRPr lang="da-DK" sz="1400" dirty="0" smtClean="0"/>
          </a:p>
          <a:p>
            <a:r>
              <a:rPr lang="da-DK" sz="1400" dirty="0" smtClean="0"/>
              <a:t>At Zealand Region</a:t>
            </a:r>
          </a:p>
        </p:txBody>
      </p:sp>
      <p:sp>
        <p:nvSpPr>
          <p:cNvPr id="17" name="Tekstboks 16"/>
          <p:cNvSpPr txBox="1"/>
          <p:nvPr/>
        </p:nvSpPr>
        <p:spPr>
          <a:xfrm>
            <a:off x="755576" y="3840358"/>
            <a:ext cx="2376264" cy="5898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The Hospital </a:t>
            </a:r>
            <a:r>
              <a:rPr lang="da-DK" sz="1400" dirty="0" err="1" smtClean="0"/>
              <a:t>Pharmacy</a:t>
            </a:r>
            <a:endParaRPr lang="da-DK" sz="1400" dirty="0" smtClean="0"/>
          </a:p>
          <a:p>
            <a:r>
              <a:rPr lang="da-DK" sz="1400" dirty="0" err="1" smtClean="0"/>
              <a:t>South-West</a:t>
            </a:r>
            <a:r>
              <a:rPr lang="da-DK" sz="1400" dirty="0" smtClean="0"/>
              <a:t> </a:t>
            </a:r>
            <a:r>
              <a:rPr lang="da-DK" sz="1400" dirty="0" err="1" smtClean="0"/>
              <a:t>Jutland</a:t>
            </a:r>
            <a:endParaRPr lang="da-DK" sz="1400" dirty="0" smtClean="0"/>
          </a:p>
        </p:txBody>
      </p:sp>
      <p:sp>
        <p:nvSpPr>
          <p:cNvPr id="18" name="Tekstboks 17"/>
          <p:cNvSpPr txBox="1"/>
          <p:nvPr/>
        </p:nvSpPr>
        <p:spPr>
          <a:xfrm>
            <a:off x="1835696" y="5661248"/>
            <a:ext cx="1872208" cy="457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The Hospital </a:t>
            </a:r>
            <a:r>
              <a:rPr lang="da-DK" sz="1400" dirty="0" err="1" smtClean="0"/>
              <a:t>Pharmacy</a:t>
            </a:r>
            <a:endParaRPr lang="da-DK" sz="1400" dirty="0" smtClean="0"/>
          </a:p>
          <a:p>
            <a:r>
              <a:rPr lang="da-DK" sz="1400" dirty="0" smtClean="0"/>
              <a:t>Sønderborg</a:t>
            </a:r>
          </a:p>
        </p:txBody>
      </p:sp>
      <p:sp>
        <p:nvSpPr>
          <p:cNvPr id="19" name="Tekstboks 18"/>
          <p:cNvSpPr txBox="1"/>
          <p:nvPr/>
        </p:nvSpPr>
        <p:spPr>
          <a:xfrm>
            <a:off x="4211960" y="5654555"/>
            <a:ext cx="1872208" cy="463893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smtClean="0"/>
              <a:t>The Hospital </a:t>
            </a:r>
            <a:r>
              <a:rPr lang="da-DK" sz="1400" dirty="0" err="1" smtClean="0"/>
              <a:t>Pharmacy</a:t>
            </a:r>
            <a:endParaRPr lang="da-DK" sz="1400" dirty="0" smtClean="0"/>
          </a:p>
          <a:p>
            <a:r>
              <a:rPr lang="da-DK" sz="1400" dirty="0" err="1" smtClean="0"/>
              <a:t>Funen</a:t>
            </a:r>
            <a:endParaRPr lang="da-DK" sz="1400" dirty="0" smtClean="0"/>
          </a:p>
        </p:txBody>
      </p:sp>
      <p:sp>
        <p:nvSpPr>
          <p:cNvPr id="20" name="Tekstboks 19"/>
          <p:cNvSpPr txBox="1"/>
          <p:nvPr/>
        </p:nvSpPr>
        <p:spPr>
          <a:xfrm>
            <a:off x="1396012" y="2967332"/>
            <a:ext cx="1828393" cy="457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err="1" smtClean="0">
                <a:solidFill>
                  <a:srgbClr val="00B0F0"/>
                </a:solidFill>
              </a:rPr>
              <a:t>Dept</a:t>
            </a:r>
            <a:r>
              <a:rPr lang="da-DK" sz="1400" dirty="0" smtClean="0">
                <a:solidFill>
                  <a:srgbClr val="00B0F0"/>
                </a:solidFill>
              </a:rPr>
              <a:t> of </a:t>
            </a:r>
            <a:r>
              <a:rPr lang="da-DK" sz="1400" dirty="0" err="1" smtClean="0">
                <a:solidFill>
                  <a:srgbClr val="00B0F0"/>
                </a:solidFill>
              </a:rPr>
              <a:t>Clinical</a:t>
            </a:r>
            <a:r>
              <a:rPr lang="da-DK" sz="1400" dirty="0" smtClean="0">
                <a:solidFill>
                  <a:srgbClr val="00B0F0"/>
                </a:solidFill>
              </a:rPr>
              <a:t> </a:t>
            </a:r>
          </a:p>
          <a:p>
            <a:r>
              <a:rPr lang="da-DK" sz="1400" dirty="0" err="1" smtClean="0">
                <a:solidFill>
                  <a:srgbClr val="00B0F0"/>
                </a:solidFill>
              </a:rPr>
              <a:t>Pharmaclology</a:t>
            </a:r>
            <a:r>
              <a:rPr lang="da-DK" sz="1400" dirty="0" smtClean="0">
                <a:solidFill>
                  <a:srgbClr val="00B0F0"/>
                </a:solidFill>
              </a:rPr>
              <a:t> </a:t>
            </a:r>
          </a:p>
        </p:txBody>
      </p:sp>
      <p:sp>
        <p:nvSpPr>
          <p:cNvPr id="21" name="Tekstboks 20"/>
          <p:cNvSpPr txBox="1"/>
          <p:nvPr/>
        </p:nvSpPr>
        <p:spPr>
          <a:xfrm>
            <a:off x="6624228" y="5264869"/>
            <a:ext cx="2339752" cy="50338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err="1" smtClean="0">
                <a:solidFill>
                  <a:srgbClr val="00B0F0"/>
                </a:solidFill>
              </a:rPr>
              <a:t>Dept</a:t>
            </a:r>
            <a:r>
              <a:rPr lang="da-DK" sz="1400" dirty="0" smtClean="0">
                <a:solidFill>
                  <a:srgbClr val="00B0F0"/>
                </a:solidFill>
              </a:rPr>
              <a:t> of </a:t>
            </a:r>
            <a:r>
              <a:rPr lang="da-DK" sz="1400" dirty="0" err="1" smtClean="0">
                <a:solidFill>
                  <a:srgbClr val="00B0F0"/>
                </a:solidFill>
              </a:rPr>
              <a:t>Clinical</a:t>
            </a:r>
            <a:r>
              <a:rPr lang="da-DK" sz="1400" dirty="0" smtClean="0">
                <a:solidFill>
                  <a:srgbClr val="00B0F0"/>
                </a:solidFill>
              </a:rPr>
              <a:t> </a:t>
            </a:r>
            <a:r>
              <a:rPr lang="da-DK" sz="1400" dirty="0" err="1" smtClean="0">
                <a:solidFill>
                  <a:srgbClr val="00B0F0"/>
                </a:solidFill>
              </a:rPr>
              <a:t>Pharmacology</a:t>
            </a:r>
            <a:endParaRPr lang="da-DK" sz="1400" dirty="0" smtClean="0">
              <a:solidFill>
                <a:srgbClr val="00B0F0"/>
              </a:solidFill>
            </a:endParaRPr>
          </a:p>
          <a:p>
            <a:r>
              <a:rPr lang="da-DK" sz="1400" dirty="0" smtClean="0">
                <a:solidFill>
                  <a:srgbClr val="00B0F0"/>
                </a:solidFill>
              </a:rPr>
              <a:t>Zealand Region</a:t>
            </a:r>
          </a:p>
        </p:txBody>
      </p:sp>
      <p:sp>
        <p:nvSpPr>
          <p:cNvPr id="22" name="Tekstboks 21"/>
          <p:cNvSpPr txBox="1"/>
          <p:nvPr/>
        </p:nvSpPr>
        <p:spPr>
          <a:xfrm>
            <a:off x="6588224" y="3068960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da-DK" sz="1400" dirty="0" err="1" smtClean="0">
                <a:solidFill>
                  <a:srgbClr val="00B0F0"/>
                </a:solidFill>
              </a:rPr>
              <a:t>Dept</a:t>
            </a:r>
            <a:r>
              <a:rPr lang="da-DK" sz="1400" dirty="0" smtClean="0">
                <a:solidFill>
                  <a:srgbClr val="00B0F0"/>
                </a:solidFill>
              </a:rPr>
              <a:t> of </a:t>
            </a:r>
            <a:r>
              <a:rPr lang="da-DK" sz="1400" dirty="0" err="1" smtClean="0">
                <a:solidFill>
                  <a:srgbClr val="00B0F0"/>
                </a:solidFill>
              </a:rPr>
              <a:t>Clinical</a:t>
            </a:r>
            <a:r>
              <a:rPr lang="da-DK" sz="1400" dirty="0" smtClean="0">
                <a:solidFill>
                  <a:srgbClr val="00B0F0"/>
                </a:solidFill>
              </a:rPr>
              <a:t> </a:t>
            </a:r>
            <a:r>
              <a:rPr lang="da-DK" sz="1400" dirty="0" err="1" smtClean="0">
                <a:solidFill>
                  <a:srgbClr val="00B0F0"/>
                </a:solidFill>
              </a:rPr>
              <a:t>Pharmacology</a:t>
            </a:r>
            <a:endParaRPr lang="da-DK" sz="1400" dirty="0" smtClean="0">
              <a:solidFill>
                <a:srgbClr val="00B0F0"/>
              </a:solidFill>
            </a:endParaRPr>
          </a:p>
          <a:p>
            <a:r>
              <a:rPr lang="da-DK" sz="1400" dirty="0" err="1" smtClean="0">
                <a:solidFill>
                  <a:srgbClr val="00B0F0"/>
                </a:solidFill>
              </a:rPr>
              <a:t>University</a:t>
            </a:r>
            <a:r>
              <a:rPr lang="da-DK" sz="1400" dirty="0" smtClean="0">
                <a:solidFill>
                  <a:srgbClr val="00B0F0"/>
                </a:solidFill>
              </a:rPr>
              <a:t> of Southern Denmark</a:t>
            </a:r>
          </a:p>
        </p:txBody>
      </p:sp>
      <p:cxnSp>
        <p:nvCxnSpPr>
          <p:cNvPr id="24" name="Lige pilforbindelse 23"/>
          <p:cNvCxnSpPr/>
          <p:nvPr/>
        </p:nvCxnSpPr>
        <p:spPr>
          <a:xfrm>
            <a:off x="2699792" y="3068960"/>
            <a:ext cx="2103983" cy="771398"/>
          </a:xfrm>
          <a:prstGeom prst="straightConnector1">
            <a:avLst/>
          </a:prstGeom>
          <a:ln w="95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Lige pilforbindelse 25"/>
          <p:cNvCxnSpPr>
            <a:stCxn id="22" idx="1"/>
          </p:cNvCxnSpPr>
          <p:nvPr/>
        </p:nvCxnSpPr>
        <p:spPr>
          <a:xfrm flipH="1">
            <a:off x="4932040" y="3526160"/>
            <a:ext cx="1656184" cy="1072414"/>
          </a:xfrm>
          <a:prstGeom prst="straightConnector1">
            <a:avLst/>
          </a:prstGeom>
          <a:ln w="95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Lige pilforbindelse 27"/>
          <p:cNvCxnSpPr/>
          <p:nvPr/>
        </p:nvCxnSpPr>
        <p:spPr>
          <a:xfrm flipH="1" flipV="1">
            <a:off x="5760132" y="4545429"/>
            <a:ext cx="828092" cy="827787"/>
          </a:xfrm>
          <a:prstGeom prst="straightConnector1">
            <a:avLst/>
          </a:prstGeom>
          <a:ln w="95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Lige pilforbindelse 29"/>
          <p:cNvCxnSpPr/>
          <p:nvPr/>
        </p:nvCxnSpPr>
        <p:spPr>
          <a:xfrm>
            <a:off x="3751783" y="2564904"/>
            <a:ext cx="820217" cy="368658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Lige pilforbindelse 31"/>
          <p:cNvCxnSpPr>
            <a:stCxn id="15" idx="1"/>
          </p:cNvCxnSpPr>
          <p:nvPr/>
        </p:nvCxnSpPr>
        <p:spPr>
          <a:xfrm flipH="1">
            <a:off x="6084168" y="4115814"/>
            <a:ext cx="735192" cy="249290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Lige pilforbindelse 33"/>
          <p:cNvCxnSpPr/>
          <p:nvPr/>
        </p:nvCxnSpPr>
        <p:spPr>
          <a:xfrm flipH="1" flipV="1">
            <a:off x="5760132" y="4545429"/>
            <a:ext cx="828092" cy="179715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Lige pilforbindelse 35"/>
          <p:cNvCxnSpPr/>
          <p:nvPr/>
        </p:nvCxnSpPr>
        <p:spPr>
          <a:xfrm flipV="1">
            <a:off x="4480520" y="4635286"/>
            <a:ext cx="451520" cy="1019269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Lige pilforbindelse 37"/>
          <p:cNvCxnSpPr/>
          <p:nvPr/>
        </p:nvCxnSpPr>
        <p:spPr>
          <a:xfrm flipV="1">
            <a:off x="3224405" y="5121493"/>
            <a:ext cx="1256115" cy="395070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Lige pilforbindelse 39"/>
          <p:cNvCxnSpPr/>
          <p:nvPr/>
        </p:nvCxnSpPr>
        <p:spPr>
          <a:xfrm>
            <a:off x="2483768" y="4135286"/>
            <a:ext cx="1224136" cy="410143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Lige pilforbindelse 41"/>
          <p:cNvCxnSpPr/>
          <p:nvPr/>
        </p:nvCxnSpPr>
        <p:spPr>
          <a:xfrm flipV="1">
            <a:off x="2924472" y="4545429"/>
            <a:ext cx="1647528" cy="323022"/>
          </a:xfrm>
          <a:prstGeom prst="straightConnector1">
            <a:avLst/>
          </a:prstGeom>
          <a:ln w="9525">
            <a:solidFill>
              <a:srgbClr val="1F293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64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Who</a:t>
            </a:r>
            <a:r>
              <a:rPr lang="da-DK" dirty="0" smtClean="0"/>
              <a:t> ask – </a:t>
            </a:r>
            <a:r>
              <a:rPr lang="da-DK" dirty="0" err="1" smtClean="0"/>
              <a:t>then</a:t>
            </a:r>
            <a:r>
              <a:rPr lang="da-DK" dirty="0" smtClean="0"/>
              <a:t> and </a:t>
            </a:r>
            <a:r>
              <a:rPr lang="da-DK" dirty="0" err="1" smtClean="0"/>
              <a:t>now</a:t>
            </a:r>
            <a:r>
              <a:rPr lang="da-DK" dirty="0" smtClean="0"/>
              <a:t> 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11</a:t>
            </a:fld>
            <a:endParaRPr lang="da-DK" dirty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64" y="2354658"/>
            <a:ext cx="6048422" cy="363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073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1196" y="274638"/>
            <a:ext cx="8025604" cy="1143000"/>
          </a:xfrm>
        </p:spPr>
        <p:txBody>
          <a:bodyPr/>
          <a:lstStyle/>
          <a:p>
            <a:r>
              <a:rPr lang="en-US" dirty="0" smtClean="0"/>
              <a:t>Enquiries to Medicine Information</a:t>
            </a:r>
            <a:endParaRPr lang="en-US" dirty="0"/>
          </a:p>
        </p:txBody>
      </p:sp>
      <p:sp>
        <p:nvSpPr>
          <p:cNvPr id="6" name="Pladsholder til tekst 5"/>
          <p:cNvSpPr>
            <a:spLocks noGrp="1"/>
          </p:cNvSpPr>
          <p:nvPr>
            <p:ph type="body" idx="1"/>
          </p:nvPr>
        </p:nvSpPr>
        <p:spPr>
          <a:xfrm>
            <a:off x="661196" y="1535113"/>
            <a:ext cx="3836192" cy="639762"/>
          </a:xfrm>
        </p:spPr>
        <p:txBody>
          <a:bodyPr/>
          <a:lstStyle/>
          <a:p>
            <a:r>
              <a:rPr lang="da-DK" dirty="0" smtClean="0"/>
              <a:t>1967</a:t>
            </a:r>
            <a:endParaRPr lang="da-DK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2924944"/>
            <a:ext cx="3824164" cy="229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ladsholder til tekst 6"/>
          <p:cNvSpPr>
            <a:spLocks noGrp="1"/>
          </p:cNvSpPr>
          <p:nvPr>
            <p:ph type="body" sz="quarter" idx="3"/>
          </p:nvPr>
        </p:nvSpPr>
        <p:spPr>
          <a:xfrm>
            <a:off x="4788024" y="1535113"/>
            <a:ext cx="3898776" cy="639762"/>
          </a:xfrm>
        </p:spPr>
        <p:txBody>
          <a:bodyPr/>
          <a:lstStyle/>
          <a:p>
            <a:r>
              <a:rPr lang="da-DK" dirty="0" smtClean="0"/>
              <a:t>2017</a:t>
            </a:r>
            <a:endParaRPr lang="da-DK" dirty="0"/>
          </a:p>
        </p:txBody>
      </p:sp>
      <p:sp>
        <p:nvSpPr>
          <p:cNvPr id="8" name="Pladsholder til indhold 7"/>
          <p:cNvSpPr>
            <a:spLocks noGrp="1"/>
          </p:cNvSpPr>
          <p:nvPr>
            <p:ph sz="quarter" idx="4"/>
          </p:nvPr>
        </p:nvSpPr>
        <p:spPr>
          <a:xfrm>
            <a:off x="4788024" y="2147230"/>
            <a:ext cx="4041775" cy="3951288"/>
          </a:xfrm>
        </p:spPr>
        <p:txBody>
          <a:bodyPr/>
          <a:lstStyle/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4294967295"/>
          </p:nvPr>
        </p:nvSpPr>
        <p:spPr>
          <a:xfrm>
            <a:off x="8459788" y="6288088"/>
            <a:ext cx="684212" cy="144462"/>
          </a:xfrm>
        </p:spPr>
        <p:txBody>
          <a:bodyPr/>
          <a:lstStyle/>
          <a:p>
            <a:fld id="{667EC89C-17A0-4E64-A6D2-B825673CEEDF}" type="slidenum">
              <a:rPr lang="da-DK" smtClean="0"/>
              <a:t>12</a:t>
            </a:fld>
            <a:endParaRPr lang="da-DK" dirty="0"/>
          </a:p>
        </p:txBody>
      </p:sp>
      <p:graphicFrame>
        <p:nvGraphicFramePr>
          <p:cNvPr id="13" name="Diagram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0229676"/>
              </p:ext>
            </p:extLst>
          </p:nvPr>
        </p:nvGraphicFramePr>
        <p:xfrm>
          <a:off x="467544" y="2924944"/>
          <a:ext cx="4283968" cy="2383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836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Enquiries</a:t>
            </a:r>
            <a:r>
              <a:rPr lang="da-DK" dirty="0" smtClean="0"/>
              <a:t> </a:t>
            </a:r>
            <a:r>
              <a:rPr lang="da-DK" dirty="0" err="1" smtClean="0"/>
              <a:t>answered</a:t>
            </a:r>
            <a:r>
              <a:rPr lang="da-DK" dirty="0" smtClean="0"/>
              <a:t> by </a:t>
            </a:r>
            <a:r>
              <a:rPr lang="da-DK" dirty="0" err="1" smtClean="0"/>
              <a:t>medical</a:t>
            </a:r>
            <a:r>
              <a:rPr lang="da-DK" dirty="0" smtClean="0"/>
              <a:t> </a:t>
            </a:r>
            <a:r>
              <a:rPr lang="da-DK" dirty="0" err="1" smtClean="0"/>
              <a:t>staff</a:t>
            </a:r>
            <a:r>
              <a:rPr lang="da-DK" dirty="0" smtClean="0"/>
              <a:t> </a:t>
            </a:r>
            <a:endParaRPr lang="da-DK" dirty="0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11" name="Pladsholder til tekst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464" y="2341677"/>
            <a:ext cx="5928621" cy="356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ladsholder til dias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13</a:t>
            </a:fld>
            <a:endParaRPr lang="da-DK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66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el 1"/>
          <p:cNvSpPr>
            <a:spLocks noGrp="1"/>
          </p:cNvSpPr>
          <p:nvPr>
            <p:ph type="title"/>
          </p:nvPr>
        </p:nvSpPr>
        <p:spPr>
          <a:xfrm>
            <a:off x="1043608" y="908719"/>
            <a:ext cx="7416392" cy="792089"/>
          </a:xfrm>
        </p:spPr>
        <p:txBody>
          <a:bodyPr/>
          <a:lstStyle/>
          <a:p>
            <a:pPr eaLnBrk="1" hangingPunct="1"/>
            <a:r>
              <a:rPr lang="da-DK" altLang="da-DK" sz="3200" dirty="0" err="1" smtClean="0"/>
              <a:t>Tasks</a:t>
            </a:r>
            <a:r>
              <a:rPr lang="da-DK" altLang="da-DK" sz="3200" dirty="0" smtClean="0"/>
              <a:t> at </a:t>
            </a:r>
            <a:r>
              <a:rPr lang="da-DK" altLang="da-DK" sz="3200" dirty="0" err="1" smtClean="0"/>
              <a:t>Medicines</a:t>
            </a:r>
            <a:r>
              <a:rPr lang="da-DK" altLang="da-DK" sz="3200" dirty="0" smtClean="0"/>
              <a:t> Information Centre</a:t>
            </a:r>
            <a:endParaRPr lang="da-DK" altLang="da-DK" sz="3200" dirty="0" smtClean="0">
              <a:solidFill>
                <a:schemeClr val="tx1"/>
              </a:solidFill>
            </a:endParaRPr>
          </a:p>
        </p:txBody>
      </p:sp>
      <p:sp>
        <p:nvSpPr>
          <p:cNvPr id="29700" name="Pladsholder til indhold 2"/>
          <p:cNvSpPr>
            <a:spLocks noGrp="1"/>
          </p:cNvSpPr>
          <p:nvPr>
            <p:ph sz="quarter" idx="13"/>
          </p:nvPr>
        </p:nvSpPr>
        <p:spPr>
          <a:xfrm>
            <a:off x="1475656" y="2060848"/>
            <a:ext cx="3024336" cy="3160713"/>
          </a:xfrm>
        </p:spPr>
        <p:txBody>
          <a:bodyPr/>
          <a:lstStyle/>
          <a:p>
            <a:pPr marL="18000" indent="0">
              <a:spcAft>
                <a:spcPts val="600"/>
              </a:spcAft>
              <a:buNone/>
            </a:pPr>
            <a:r>
              <a:rPr lang="en-US" altLang="da-DK" sz="1400" dirty="0" smtClean="0"/>
              <a:t>1967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Medicines Information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System for tablet identification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Newsletter from the Hospital Pharmacies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Statistics on drug consumption on each ward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Information folder about drugs and services from the Hospital Pharmacy</a:t>
            </a:r>
          </a:p>
          <a:p>
            <a:pPr marL="342000" lvl="1" indent="0" eaLnBrk="1" hangingPunct="1">
              <a:spcAft>
                <a:spcPts val="600"/>
              </a:spcAft>
              <a:buNone/>
            </a:pPr>
            <a:endParaRPr lang="en-US" altLang="da-DK" sz="1200" dirty="0" smtClean="0"/>
          </a:p>
        </p:txBody>
      </p:sp>
      <p:sp>
        <p:nvSpPr>
          <p:cNvPr id="29702" name="Pladsholder til indhold 3"/>
          <p:cNvSpPr>
            <a:spLocks noGrp="1"/>
          </p:cNvSpPr>
          <p:nvPr>
            <p:ph sz="quarter" idx="14"/>
          </p:nvPr>
        </p:nvSpPr>
        <p:spPr>
          <a:xfrm>
            <a:off x="4716016" y="2060848"/>
            <a:ext cx="4104456" cy="3160713"/>
          </a:xfrm>
        </p:spPr>
        <p:txBody>
          <a:bodyPr bIns="360000"/>
          <a:lstStyle/>
          <a:p>
            <a:pPr marL="18000" indent="0">
              <a:spcAft>
                <a:spcPts val="600"/>
              </a:spcAft>
              <a:buNone/>
            </a:pPr>
            <a:r>
              <a:rPr lang="en-US" altLang="da-DK" sz="1400" dirty="0" smtClean="0"/>
              <a:t>2017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Medicines Information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err="1" smtClean="0"/>
              <a:t>ApoIntra</a:t>
            </a:r>
            <a:r>
              <a:rPr lang="en-US" altLang="da-DK" sz="1200" dirty="0"/>
              <a:t> </a:t>
            </a:r>
            <a:r>
              <a:rPr lang="en-US" altLang="da-DK" sz="1200" dirty="0" smtClean="0"/>
              <a:t>– News of Medicine, web and intranet editor</a:t>
            </a:r>
            <a:endParaRPr lang="en-US" altLang="da-DK" sz="1200" i="1" dirty="0" smtClean="0"/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Drug Shortages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EU tenders 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Specialist subgroups - Danish Medicines Council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Food and Nutrition Committee - regional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SAID-group - nationally</a:t>
            </a:r>
            <a:endParaRPr lang="en-US" altLang="da-DK" sz="1200" i="1" dirty="0" smtClean="0"/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Intravenous Dilution Guideline Database – nationally</a:t>
            </a:r>
            <a:r>
              <a:rPr lang="en-US" altLang="da-DK" sz="1200" i="1" dirty="0" smtClean="0"/>
              <a:t> 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Patient safety</a:t>
            </a:r>
          </a:p>
          <a:p>
            <a:pPr lvl="1">
              <a:spcAft>
                <a:spcPts val="600"/>
              </a:spcAft>
            </a:pPr>
            <a:r>
              <a:rPr lang="en-US" altLang="da-DK" sz="1200" dirty="0" smtClean="0"/>
              <a:t>Pharmacists on the emergency ward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Education of hospital clinical staff</a:t>
            </a:r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Education: M.Sc. Pharm. and </a:t>
            </a:r>
            <a:r>
              <a:rPr lang="en-US" altLang="da-DK" sz="1200" dirty="0" err="1" smtClean="0"/>
              <a:t>pharmaconomist</a:t>
            </a:r>
            <a:endParaRPr lang="en-US" altLang="da-DK" sz="1200" dirty="0" smtClean="0"/>
          </a:p>
          <a:p>
            <a:pPr lvl="1" eaLnBrk="1" hangingPunct="1">
              <a:spcAft>
                <a:spcPts val="600"/>
              </a:spcAft>
            </a:pPr>
            <a:r>
              <a:rPr lang="en-US" altLang="da-DK" sz="1200" dirty="0" smtClean="0"/>
              <a:t>Internal education of pharmacy employees</a:t>
            </a:r>
          </a:p>
          <a:p>
            <a:pPr lvl="1">
              <a:spcAft>
                <a:spcPts val="600"/>
              </a:spcAft>
            </a:pPr>
            <a:r>
              <a:rPr lang="en-US" altLang="da-DK" sz="1200" dirty="0" smtClean="0">
                <a:solidFill>
                  <a:schemeClr val="tx1">
                    <a:lumMod val="50000"/>
                  </a:schemeClr>
                </a:solidFill>
              </a:rPr>
              <a:t>Assessor of </a:t>
            </a:r>
            <a:r>
              <a:rPr lang="da-DK" sz="1200" dirty="0" err="1" smtClean="0">
                <a:solidFill>
                  <a:schemeClr val="tx1">
                    <a:lumMod val="50000"/>
                  </a:schemeClr>
                </a:solidFill>
              </a:rPr>
              <a:t>extemporaneous</a:t>
            </a:r>
            <a:r>
              <a:rPr lang="da-DK" sz="1200" dirty="0" smtClean="0">
                <a:solidFill>
                  <a:schemeClr val="tx1">
                    <a:lumMod val="50000"/>
                  </a:schemeClr>
                </a:solidFill>
              </a:rPr>
              <a:t> drug </a:t>
            </a:r>
            <a:r>
              <a:rPr lang="da-DK" sz="1200" dirty="0" err="1" smtClean="0">
                <a:solidFill>
                  <a:schemeClr val="tx1">
                    <a:lumMod val="50000"/>
                  </a:schemeClr>
                </a:solidFill>
              </a:rPr>
              <a:t>requests</a:t>
            </a:r>
            <a:endParaRPr lang="en-US" altLang="da-DK" sz="1200" dirty="0" smtClean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9699" name="Pladsholder til tekst 1"/>
          <p:cNvSpPr>
            <a:spLocks noGrp="1"/>
          </p:cNvSpPr>
          <p:nvPr>
            <p:ph type="body" sz="quarter" idx="15"/>
          </p:nvPr>
        </p:nvSpPr>
        <p:spPr>
          <a:xfrm>
            <a:off x="467544" y="399192"/>
            <a:ext cx="7996056" cy="358444"/>
          </a:xfrm>
        </p:spPr>
        <p:txBody>
          <a:bodyPr/>
          <a:lstStyle/>
          <a:p>
            <a:r>
              <a:rPr lang="da-DK" altLang="da-DK" dirty="0" smtClean="0"/>
              <a:t>	</a:t>
            </a:r>
            <a:r>
              <a:rPr lang="da-DK" dirty="0" err="1"/>
              <a:t>Medicine</a:t>
            </a:r>
            <a:r>
              <a:rPr lang="da-DK" dirty="0"/>
              <a:t> Information Centre</a:t>
            </a:r>
          </a:p>
          <a:p>
            <a:pPr eaLnBrk="1" hangingPunct="1"/>
            <a:endParaRPr lang="da-DK" altLang="da-DK" dirty="0" smtClean="0"/>
          </a:p>
        </p:txBody>
      </p:sp>
      <p:sp>
        <p:nvSpPr>
          <p:cNvPr id="2" name="Tekstboks 1"/>
          <p:cNvSpPr txBox="1"/>
          <p:nvPr/>
        </p:nvSpPr>
        <p:spPr>
          <a:xfrm>
            <a:off x="683568" y="188640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da-DK" sz="1200" dirty="0" smtClean="0">
              <a:solidFill>
                <a:srgbClr val="FF0000"/>
              </a:solidFill>
            </a:endParaRPr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FFFFFF"/>
              </a:solidFill>
            </a:endParaRP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14</a:t>
            </a:fld>
            <a:endParaRPr lang="da-DK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57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el 1"/>
          <p:cNvSpPr>
            <a:spLocks noGrp="1"/>
          </p:cNvSpPr>
          <p:nvPr>
            <p:ph type="title"/>
          </p:nvPr>
        </p:nvSpPr>
        <p:spPr>
          <a:xfrm>
            <a:off x="827585" y="260648"/>
            <a:ext cx="7136966" cy="388424"/>
          </a:xfrm>
        </p:spPr>
        <p:txBody>
          <a:bodyPr/>
          <a:lstStyle/>
          <a:p>
            <a:pPr eaLnBrk="1" hangingPunct="1"/>
            <a:r>
              <a:rPr lang="da-DK" altLang="da-DK" sz="3600" dirty="0" smtClean="0"/>
              <a:t>MedicinInfo </a:t>
            </a:r>
            <a:r>
              <a:rPr lang="da-DK" altLang="da-DK" sz="3600" dirty="0" smtClean="0">
                <a:solidFill>
                  <a:schemeClr val="tx1">
                    <a:lumMod val="50000"/>
                  </a:schemeClr>
                </a:solidFill>
              </a:rPr>
              <a:t>anno 2017</a:t>
            </a:r>
          </a:p>
        </p:txBody>
      </p:sp>
      <p:sp>
        <p:nvSpPr>
          <p:cNvPr id="41987" name="Pladsholder til indhold 2"/>
          <p:cNvSpPr>
            <a:spLocks noGrp="1"/>
          </p:cNvSpPr>
          <p:nvPr>
            <p:ph type="body" sz="half" idx="1"/>
          </p:nvPr>
        </p:nvSpPr>
        <p:spPr>
          <a:xfrm>
            <a:off x="683568" y="1124744"/>
            <a:ext cx="8229600" cy="2981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 smtClean="0"/>
              <a:t>Provides independent medicines information to healthcare professionals in the Capital Region of Denmark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da-DK" dirty="0" smtClean="0"/>
              <a:t>Collaboration between Apotekets Information and clinical pharmacology established in 2009.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 smtClean="0"/>
              <a:t>The quality of the answers are ensured by approval procedures and on daily staff meeting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da-DK" sz="2000" dirty="0" smtClean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US" altLang="da-DK" sz="2800" dirty="0" smtClean="0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50" y="12700"/>
            <a:ext cx="768350" cy="163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55850"/>
            <a:ext cx="4322763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47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505826"/>
            <a:ext cx="6192688" cy="621886"/>
          </a:xfrm>
        </p:spPr>
        <p:txBody>
          <a:bodyPr/>
          <a:lstStyle/>
          <a:p>
            <a:pPr eaLnBrk="1" hangingPunct="1"/>
            <a:r>
              <a:rPr lang="da-DK" altLang="da-DK" sz="3600" dirty="0" err="1" smtClean="0"/>
              <a:t>MedicinInfo</a:t>
            </a:r>
            <a:r>
              <a:rPr lang="da-DK" altLang="da-DK" sz="3600" dirty="0" smtClean="0"/>
              <a:t> databases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altLang="da-DK" dirty="0" err="1" smtClean="0"/>
              <a:t>LiWeb</a:t>
            </a:r>
            <a:endParaRPr lang="en-US" altLang="da-DK" dirty="0" smtClean="0"/>
          </a:p>
          <a:p>
            <a:pPr lvl="1" eaLnBrk="1" hangingPunct="1"/>
            <a:r>
              <a:rPr lang="en-US" altLang="da-DK" dirty="0" smtClean="0"/>
              <a:t>Data from the 4 clinical pharmacology centers in Denmark</a:t>
            </a:r>
          </a:p>
          <a:p>
            <a:pPr lvl="1" eaLnBrk="1" hangingPunct="1"/>
            <a:r>
              <a:rPr lang="en-US" altLang="da-DK" dirty="0" smtClean="0"/>
              <a:t>13.715 queries </a:t>
            </a:r>
            <a:r>
              <a:rPr lang="en-US" altLang="da-DK" dirty="0" err="1" smtClean="0"/>
              <a:t>aprox</a:t>
            </a:r>
            <a:r>
              <a:rPr lang="en-US" altLang="da-DK" dirty="0" smtClean="0"/>
              <a:t>. 4.900 from the Capital Region</a:t>
            </a:r>
            <a:endParaRPr lang="en-US" altLang="da-DK" sz="1200" i="1" dirty="0" smtClean="0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da-DK" dirty="0" smtClean="0"/>
              <a:t>SAID</a:t>
            </a:r>
          </a:p>
          <a:p>
            <a:pPr lvl="1" eaLnBrk="1" hangingPunct="1">
              <a:defRPr/>
            </a:pPr>
            <a:r>
              <a:rPr lang="en-US" altLang="da-DK" dirty="0" smtClean="0"/>
              <a:t>Data from the 8 hospital pharmacies in Denmark</a:t>
            </a:r>
          </a:p>
          <a:p>
            <a:pPr lvl="1" eaLnBrk="1" hangingPunct="1">
              <a:defRPr/>
            </a:pPr>
            <a:r>
              <a:rPr lang="en-US" altLang="da-DK" dirty="0" smtClean="0"/>
              <a:t>34.727 queries </a:t>
            </a:r>
            <a:r>
              <a:rPr lang="en-US" altLang="da-DK" dirty="0" err="1" smtClean="0"/>
              <a:t>aprox</a:t>
            </a:r>
            <a:r>
              <a:rPr lang="en-US" altLang="da-DK" dirty="0" smtClean="0"/>
              <a:t>. 27.000 from the Capital Region</a:t>
            </a:r>
            <a:endParaRPr lang="en-US" altLang="da-DK" sz="1200" i="1" dirty="0" smtClean="0"/>
          </a:p>
          <a:p>
            <a:pPr marL="0" indent="0" eaLnBrk="1" hangingPunct="1">
              <a:buFontTx/>
              <a:buNone/>
              <a:defRPr/>
            </a:pPr>
            <a:endParaRPr lang="en-US" altLang="da-DK" dirty="0" smtClean="0"/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0"/>
            <a:ext cx="1043608" cy="221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4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368425" y="19813"/>
            <a:ext cx="5795863" cy="960915"/>
          </a:xfrm>
        </p:spPr>
        <p:txBody>
          <a:bodyPr/>
          <a:lstStyle/>
          <a:p>
            <a:pPr eaLnBrk="1" hangingPunct="1"/>
            <a:r>
              <a:rPr lang="da-DK" altLang="da-DK" sz="3600" dirty="0" err="1" smtClean="0"/>
              <a:t>Enqueries</a:t>
            </a:r>
            <a:r>
              <a:rPr lang="da-DK" altLang="da-DK" sz="3600" dirty="0" smtClean="0"/>
              <a:t> to MedicinInfo</a:t>
            </a: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sz="1800" i="1" dirty="0" err="1" smtClean="0"/>
              <a:t>Numbers</a:t>
            </a:r>
            <a:r>
              <a:rPr lang="da-DK" altLang="da-DK" sz="1800" i="1" dirty="0" smtClean="0"/>
              <a:t> per </a:t>
            </a:r>
            <a:r>
              <a:rPr lang="da-DK" altLang="da-DK" sz="1800" i="1" dirty="0" err="1" smtClean="0"/>
              <a:t>year</a:t>
            </a:r>
            <a:endParaRPr lang="da-DK" altLang="da-DK" i="1" dirty="0" smtClean="0"/>
          </a:p>
        </p:txBody>
      </p:sp>
      <p:pic>
        <p:nvPicPr>
          <p:cNvPr id="2662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334615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50" y="0"/>
            <a:ext cx="768350" cy="163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370" y="2852936"/>
            <a:ext cx="6343199" cy="3307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>
              <a:solidFill>
                <a:srgbClr val="FFFFFF"/>
              </a:solidFill>
            </a:endParaRPr>
          </a:p>
        </p:txBody>
      </p:sp>
      <p:sp>
        <p:nvSpPr>
          <p:cNvPr id="3" name="Pladsholder til dias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99B2E-5C6A-4B4E-9C95-F0B52B78065F}" type="slidenum">
              <a:rPr lang="da-DK" smtClean="0">
                <a:solidFill>
                  <a:srgbClr val="FFFFFF"/>
                </a:solidFill>
              </a:rPr>
              <a:pPr>
                <a:defRPr/>
              </a:pPr>
              <a:t>17</a:t>
            </a:fld>
            <a:endParaRPr lang="da-DK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41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6" name="Pladsholder til billede 5"/>
          <p:cNvPicPr>
            <a:picLocks noGrp="1" noChangeAspect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" r="2457"/>
          <a:stretch>
            <a:fillRect/>
          </a:stretch>
        </p:blipFill>
        <p:spPr/>
      </p:pic>
      <p:sp>
        <p:nvSpPr>
          <p:cNvPr id="4" name="Pladsholder til tekst 3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5" name="Pladsholder til indhold 1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The </a:t>
            </a:r>
            <a:r>
              <a:rPr lang="en-US" sz="2000" dirty="0"/>
              <a:t>most important thing for </a:t>
            </a:r>
            <a:r>
              <a:rPr lang="en-US" sz="2000" dirty="0" smtClean="0"/>
              <a:t>the information </a:t>
            </a:r>
            <a:r>
              <a:rPr lang="en-US" sz="2000" dirty="0"/>
              <a:t>pharmacists is to know something that </a:t>
            </a:r>
            <a:r>
              <a:rPr lang="en-US" sz="2000" dirty="0" smtClean="0"/>
              <a:t>nobody else knows </a:t>
            </a:r>
            <a:r>
              <a:rPr lang="en-US" sz="2000" dirty="0"/>
              <a:t>... ".</a:t>
            </a:r>
            <a:endParaRPr lang="da-DK" sz="2000" dirty="0" smtClean="0"/>
          </a:p>
          <a:p>
            <a:endParaRPr lang="da-DK" dirty="0"/>
          </a:p>
          <a:p>
            <a:endParaRPr lang="da-DK" dirty="0" smtClean="0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3" name="Pladsholder til dias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FFFFFF"/>
                </a:solidFill>
              </a:rPr>
              <a:pPr/>
              <a:t>18</a:t>
            </a:fld>
            <a:endParaRPr lang="da-DK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23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 MedicinInfo are the knowledge by clinical pharmacologist and hospital pharmacist an excellent synergy to give the best answer to our customers</a:t>
            </a:r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a-DK" altLang="da-DK" noProof="1">
              <a:solidFill>
                <a:srgbClr val="FFFFFF"/>
              </a:solidFill>
            </a:endParaRPr>
          </a:p>
        </p:txBody>
      </p:sp>
      <p:sp>
        <p:nvSpPr>
          <p:cNvPr id="6" name="Pladsholder til teks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sp>
        <p:nvSpPr>
          <p:cNvPr id="2" name="Pladsholder til dias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333333"/>
                </a:solidFill>
              </a:rPr>
              <a:pPr/>
              <a:t>19</a:t>
            </a:fld>
            <a:endParaRPr lang="da-DK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9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>
              <a:solidFill>
                <a:srgbClr val="333333"/>
              </a:solidFill>
            </a:endParaRPr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>
                <a:solidFill>
                  <a:srgbClr val="333333"/>
                </a:solidFill>
              </a:rPr>
              <a:pPr/>
              <a:t>20</a:t>
            </a:fld>
            <a:endParaRPr lang="da-DK" dirty="0">
              <a:solidFill>
                <a:srgbClr val="333333"/>
              </a:solidFill>
            </a:endParaRPr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dirty="0" err="1" smtClean="0"/>
              <a:t>Medicine</a:t>
            </a:r>
            <a:r>
              <a:rPr lang="da-DK" dirty="0" smtClean="0"/>
              <a:t> Information Centre</a:t>
            </a:r>
            <a:endParaRPr lang="da-DK" dirty="0"/>
          </a:p>
        </p:txBody>
      </p:sp>
      <p:pic>
        <p:nvPicPr>
          <p:cNvPr id="10" name="Billed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1" y="741071"/>
            <a:ext cx="3051551" cy="542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00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GION H Apotek PowerPoint Skabelon_ENGfinal">
  <a:themeElements>
    <a:clrScheme name="REGION H Sociale Virksomhed">
      <a:dk1>
        <a:srgbClr val="333333"/>
      </a:dk1>
      <a:lt1>
        <a:srgbClr val="FFFFFF"/>
      </a:lt1>
      <a:dk2>
        <a:srgbClr val="575757"/>
      </a:dk2>
      <a:lt2>
        <a:srgbClr val="E6F2F0"/>
      </a:lt2>
      <a:accent1>
        <a:srgbClr val="CCE6E0"/>
      </a:accent1>
      <a:accent2>
        <a:srgbClr val="333333"/>
      </a:accent2>
      <a:accent3>
        <a:srgbClr val="A6D2C9"/>
      </a:accent3>
      <a:accent4>
        <a:srgbClr val="666666"/>
      </a:accent4>
      <a:accent5>
        <a:srgbClr val="8CC6BA"/>
      </a:accent5>
      <a:accent6>
        <a:srgbClr val="999999"/>
      </a:accent6>
      <a:hlink>
        <a:srgbClr val="0086CC"/>
      </a:hlink>
      <a:folHlink>
        <a:srgbClr val="808080"/>
      </a:folHlink>
    </a:clrScheme>
    <a:fontScheme name="Region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25450"/>
        </a:solidFill>
        <a:ln w="9525">
          <a:solidFill>
            <a:srgbClr val="425450"/>
          </a:solidFill>
        </a:ln>
      </a:spPr>
      <a:bodyPr lIns="0" tIns="0" rIns="0" bIns="0"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1F293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REGION H PowerPoint Skabelon_DK.potx" id="{26986A75-4BB5-4C20-9DD6-E823FDD01161}" vid="{1F3D9A04-036F-41B4-8EF4-D6B3C5EA408C}"/>
    </a:ext>
  </a:extLst>
</a:theme>
</file>

<file path=ppt/theme/theme2.xml><?xml version="1.0" encoding="utf-8"?>
<a:theme xmlns:a="http://schemas.openxmlformats.org/drawingml/2006/main" name="Apoteket Engelsk ny">
  <a:themeElements>
    <a:clrScheme name="REGION H Sociale Virksomhed">
      <a:dk1>
        <a:srgbClr val="333333"/>
      </a:dk1>
      <a:lt1>
        <a:srgbClr val="FFFFFF"/>
      </a:lt1>
      <a:dk2>
        <a:srgbClr val="575757"/>
      </a:dk2>
      <a:lt2>
        <a:srgbClr val="E6F2F0"/>
      </a:lt2>
      <a:accent1>
        <a:srgbClr val="CCE6E0"/>
      </a:accent1>
      <a:accent2>
        <a:srgbClr val="333333"/>
      </a:accent2>
      <a:accent3>
        <a:srgbClr val="A6D2C9"/>
      </a:accent3>
      <a:accent4>
        <a:srgbClr val="666666"/>
      </a:accent4>
      <a:accent5>
        <a:srgbClr val="8CC6BA"/>
      </a:accent5>
      <a:accent6>
        <a:srgbClr val="999999"/>
      </a:accent6>
      <a:hlink>
        <a:srgbClr val="0086CC"/>
      </a:hlink>
      <a:folHlink>
        <a:srgbClr val="808080"/>
      </a:folHlink>
    </a:clrScheme>
    <a:fontScheme name="Region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25450"/>
        </a:solidFill>
        <a:ln w="9525">
          <a:solidFill>
            <a:srgbClr val="425450"/>
          </a:solidFill>
        </a:ln>
      </a:spPr>
      <a:bodyPr lIns="0" tIns="0" rIns="0" bIns="0"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1F293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REGION H PowerPoint Skabelon_DK.potx" id="{26986A75-4BB5-4C20-9DD6-E823FDD01161}" vid="{1F3D9A04-036F-41B4-8EF4-D6B3C5EA408C}"/>
    </a:ext>
  </a:extLst>
</a:theme>
</file>

<file path=ppt/theme/theme3.xml><?xml version="1.0" encoding="utf-8"?>
<a:theme xmlns:a="http://schemas.openxmlformats.org/drawingml/2006/main" name="1_Apoteket Engelsk ny">
  <a:themeElements>
    <a:clrScheme name="REGION H Sociale Virksomhed">
      <a:dk1>
        <a:srgbClr val="333333"/>
      </a:dk1>
      <a:lt1>
        <a:srgbClr val="FFFFFF"/>
      </a:lt1>
      <a:dk2>
        <a:srgbClr val="575757"/>
      </a:dk2>
      <a:lt2>
        <a:srgbClr val="E6F2F0"/>
      </a:lt2>
      <a:accent1>
        <a:srgbClr val="CCE6E0"/>
      </a:accent1>
      <a:accent2>
        <a:srgbClr val="333333"/>
      </a:accent2>
      <a:accent3>
        <a:srgbClr val="A6D2C9"/>
      </a:accent3>
      <a:accent4>
        <a:srgbClr val="666666"/>
      </a:accent4>
      <a:accent5>
        <a:srgbClr val="8CC6BA"/>
      </a:accent5>
      <a:accent6>
        <a:srgbClr val="999999"/>
      </a:accent6>
      <a:hlink>
        <a:srgbClr val="0086CC"/>
      </a:hlink>
      <a:folHlink>
        <a:srgbClr val="808080"/>
      </a:folHlink>
    </a:clrScheme>
    <a:fontScheme name="Region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25450"/>
        </a:solidFill>
        <a:ln w="9525">
          <a:solidFill>
            <a:srgbClr val="425450"/>
          </a:solidFill>
        </a:ln>
      </a:spPr>
      <a:bodyPr lIns="0" tIns="0" rIns="0" bIns="0"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1F293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REGION H PowerPoint Skabelon_DK.potx" id="{26986A75-4BB5-4C20-9DD6-E823FDD01161}" vid="{1F3D9A04-036F-41B4-8EF4-D6B3C5EA408C}"/>
    </a:ext>
  </a:extLst>
</a:theme>
</file>

<file path=ppt/theme/theme4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1472</Words>
  <Application>Microsoft Office PowerPoint</Application>
  <PresentationFormat>Skjermfremvisning (4:3)</PresentationFormat>
  <Paragraphs>230</Paragraphs>
  <Slides>20</Slides>
  <Notes>20</Notes>
  <HiddenSlides>1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3</vt:i4>
      </vt:variant>
      <vt:variant>
        <vt:lpstr>Lysbildetitler</vt:lpstr>
      </vt:variant>
      <vt:variant>
        <vt:i4>20</vt:i4>
      </vt:variant>
    </vt:vector>
  </HeadingPairs>
  <TitlesOfParts>
    <vt:vector size="27" baseType="lpstr">
      <vt:lpstr>Arial</vt:lpstr>
      <vt:lpstr>Calibri</vt:lpstr>
      <vt:lpstr>Verdana</vt:lpstr>
      <vt:lpstr>ヒラギノ角ゴ Pro W3</vt:lpstr>
      <vt:lpstr>REGION H Apotek PowerPoint Skabelon_ENGfinal</vt:lpstr>
      <vt:lpstr>Apoteket Engelsk ny</vt:lpstr>
      <vt:lpstr>1_Apoteket Engelsk ny</vt:lpstr>
      <vt:lpstr>50 years of Medicine Information from Hospital Pharmacies in Denmark </vt:lpstr>
      <vt:lpstr> </vt:lpstr>
      <vt:lpstr>Congresses for Pharmacists</vt:lpstr>
      <vt:lpstr>Physician calls for medicine information</vt:lpstr>
      <vt:lpstr>A Swedish Survey</vt:lpstr>
      <vt:lpstr>Historical development of Drug information at the hospitals pharmacies in Denmark</vt:lpstr>
      <vt:lpstr>Historical development of Drug information at the hospitals pharmacies in Denmark</vt:lpstr>
      <vt:lpstr>Medicines information evolution in Denmark – Hospital Pharmacy</vt:lpstr>
      <vt:lpstr>Database – then and now</vt:lpstr>
      <vt:lpstr>Medicine Information in Denmark 2017</vt:lpstr>
      <vt:lpstr>Who ask – then and now </vt:lpstr>
      <vt:lpstr>Enquiries to Medicine Information</vt:lpstr>
      <vt:lpstr>Enquiries answered by medical staff </vt:lpstr>
      <vt:lpstr>Tasks at Medicines Information Centre</vt:lpstr>
      <vt:lpstr>MedicinInfo anno 2017</vt:lpstr>
      <vt:lpstr>MedicinInfo databases</vt:lpstr>
      <vt:lpstr>Enqueries to MedicinInfo Numbers per year</vt:lpstr>
      <vt:lpstr>PowerPoint-presentasjon</vt:lpstr>
      <vt:lpstr>In MedicinInfo are the knowledge by clinical pharmacologist and hospital pharmacist an excellent synergy to give the best answer to our customers</vt:lpstr>
      <vt:lpstr>PowerPoint-presentasjon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2015-01-13T08:47:40Z</dcterms:created>
  <dcterms:modified xsi:type="dcterms:W3CDTF">2017-09-25T07:32:37Z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:">
    <vt:lpwstr>www.skabelondesign.dk</vt:lpwstr>
  </property>
</Properties>
</file>