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56" r:id="rId2"/>
    <p:sldId id="267" r:id="rId3"/>
    <p:sldId id="257" r:id="rId4"/>
    <p:sldId id="284" r:id="rId5"/>
    <p:sldId id="287" r:id="rId6"/>
    <p:sldId id="288" r:id="rId7"/>
    <p:sldId id="289" r:id="rId8"/>
    <p:sldId id="270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2" r:id="rId20"/>
    <p:sldId id="293" r:id="rId21"/>
    <p:sldId id="290" r:id="rId22"/>
    <p:sldId id="292" r:id="rId23"/>
    <p:sldId id="291" r:id="rId24"/>
    <p:sldId id="271" r:id="rId25"/>
    <p:sldId id="297" r:id="rId26"/>
    <p:sldId id="296" r:id="rId27"/>
    <p:sldId id="295" r:id="rId28"/>
    <p:sldId id="303" r:id="rId29"/>
    <p:sldId id="294" r:id="rId30"/>
    <p:sldId id="302" r:id="rId31"/>
    <p:sldId id="301" r:id="rId32"/>
    <p:sldId id="306" r:id="rId33"/>
    <p:sldId id="305" r:id="rId34"/>
    <p:sldId id="304" r:id="rId35"/>
    <p:sldId id="307" r:id="rId36"/>
    <p:sldId id="310" r:id="rId37"/>
    <p:sldId id="309" r:id="rId38"/>
    <p:sldId id="258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nledende slides" id="{395B0338-1AFF-E64A-9C02-451E78A80758}">
          <p14:sldIdLst>
            <p14:sldId id="256"/>
            <p14:sldId id="267"/>
          </p14:sldIdLst>
        </p14:section>
        <p14:section name="Innholdssider" id="{39A92DE0-74BC-C545-8CC7-BB32F692566E}">
          <p14:sldIdLst>
            <p14:sldId id="257"/>
            <p14:sldId id="284"/>
            <p14:sldId id="287"/>
            <p14:sldId id="288"/>
            <p14:sldId id="289"/>
            <p14:sldId id="270"/>
            <p14:sldId id="283"/>
            <p14:sldId id="282"/>
            <p14:sldId id="281"/>
            <p14:sldId id="280"/>
            <p14:sldId id="279"/>
            <p14:sldId id="278"/>
            <p14:sldId id="277"/>
            <p14:sldId id="276"/>
            <p14:sldId id="275"/>
            <p14:sldId id="274"/>
            <p14:sldId id="272"/>
            <p14:sldId id="293"/>
            <p14:sldId id="290"/>
            <p14:sldId id="292"/>
            <p14:sldId id="291"/>
            <p14:sldId id="271"/>
            <p14:sldId id="297"/>
            <p14:sldId id="296"/>
            <p14:sldId id="295"/>
            <p14:sldId id="303"/>
            <p14:sldId id="294"/>
            <p14:sldId id="302"/>
            <p14:sldId id="301"/>
            <p14:sldId id="306"/>
            <p14:sldId id="305"/>
            <p14:sldId id="304"/>
            <p14:sldId id="307"/>
            <p14:sldId id="310"/>
            <p14:sldId id="309"/>
          </p14:sldIdLst>
        </p14:section>
        <p14:section name="Ny seksjon" id="{A94F86E9-96AC-D84A-8A1F-EFAD833E66EA}">
          <p14:sldIdLst/>
        </p14:section>
        <p14:section name="Avrunding" id="{480B7F0E-FEEC-F444-A8DF-EE9D71DCB1C5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300"/>
    <a:srgbClr val="A5CBEB"/>
    <a:srgbClr val="FDE7CA"/>
    <a:srgbClr val="D9D3CA"/>
    <a:srgbClr val="002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47" autoAdjust="0"/>
    <p:restoredTop sz="91419"/>
  </p:normalViewPr>
  <p:slideViewPr>
    <p:cSldViewPr snapToGrid="0" snapToObjects="1">
      <p:cViewPr varScale="1">
        <p:scale>
          <a:sx n="121" d="100"/>
          <a:sy n="121" d="100"/>
        </p:scale>
        <p:origin x="93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BDD37-C994-2645-A6EE-4FFF9FB93F3B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83DC2C-5E69-794A-88C8-E2541FB54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02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0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439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3DC2C-5E69-794A-88C8-E2541FB548BF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808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03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903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18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92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29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5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055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85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312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368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10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FD671-CBBF-EE4E-9FB8-7FF3BDF72402}" type="datetimeFigureOut">
              <a:rPr lang="en-US" smtClean="0"/>
              <a:t>9/22/2017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C651-2C32-0D43-968B-60C84A7BFE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30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7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8385" y="1424706"/>
            <a:ext cx="8067230" cy="1470025"/>
          </a:xfrm>
        </p:spPr>
        <p:txBody>
          <a:bodyPr/>
          <a:lstStyle/>
          <a:p>
            <a:pPr algn="l"/>
            <a:r>
              <a:rPr lang="nb-NO" dirty="0" err="1">
                <a:solidFill>
                  <a:schemeClr val="bg1"/>
                </a:solidFill>
              </a:rPr>
              <a:t>Can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we</a:t>
            </a:r>
            <a:r>
              <a:rPr lang="nb-NO" dirty="0">
                <a:solidFill>
                  <a:schemeClr val="bg1"/>
                </a:solidFill>
              </a:rPr>
              <a:t> trust </a:t>
            </a:r>
            <a:r>
              <a:rPr lang="nb-NO" dirty="0" err="1">
                <a:solidFill>
                  <a:schemeClr val="bg1"/>
                </a:solidFill>
              </a:rPr>
              <a:t>adverse</a:t>
            </a:r>
            <a:r>
              <a:rPr lang="nb-NO" dirty="0">
                <a:solidFill>
                  <a:schemeClr val="bg1"/>
                </a:solidFill>
              </a:rPr>
              <a:t> </a:t>
            </a:r>
            <a:r>
              <a:rPr lang="nb-NO" dirty="0" err="1">
                <a:solidFill>
                  <a:schemeClr val="bg1"/>
                </a:solidFill>
              </a:rPr>
              <a:t>effects</a:t>
            </a:r>
            <a:r>
              <a:rPr lang="nb-NO" dirty="0">
                <a:solidFill>
                  <a:schemeClr val="bg1"/>
                </a:solidFill>
              </a:rPr>
              <a:t> data?</a:t>
            </a:r>
            <a:endParaRPr lang="en-US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263" y="2654395"/>
            <a:ext cx="7242840" cy="748010"/>
          </a:xfrm>
        </p:spPr>
        <p:txBody>
          <a:bodyPr>
            <a:noAutofit/>
          </a:bodyPr>
          <a:lstStyle/>
          <a:p>
            <a:pPr algn="l"/>
            <a:r>
              <a:rPr lang="en-US" sz="2400" dirty="0" smtClean="0">
                <a:solidFill>
                  <a:srgbClr val="FFFFFF"/>
                </a:solidFill>
                <a:latin typeface="Open Sans"/>
                <a:cs typeface="Open Sans"/>
              </a:rPr>
              <a:t>Nordic LIC Meeting, Oslo, 25-26. </a:t>
            </a:r>
            <a:r>
              <a:rPr lang="en-US" sz="2400" dirty="0" err="1" smtClean="0">
                <a:solidFill>
                  <a:srgbClr val="FFFFFF"/>
                </a:solidFill>
                <a:latin typeface="Open Sans"/>
                <a:cs typeface="Open Sans"/>
              </a:rPr>
              <a:t>september</a:t>
            </a:r>
            <a:r>
              <a:rPr lang="en-US" sz="2400" dirty="0">
                <a:solidFill>
                  <a:srgbClr val="FFFFFF"/>
                </a:solidFill>
                <a:latin typeface="Open Sans"/>
                <a:cs typeface="Open Sans"/>
              </a:rPr>
              <a:t> </a:t>
            </a:r>
            <a:r>
              <a:rPr lang="en-US" sz="2400" dirty="0" smtClean="0">
                <a:solidFill>
                  <a:srgbClr val="FFFFFF"/>
                </a:solidFill>
                <a:latin typeface="Open Sans"/>
                <a:cs typeface="Open Sans"/>
              </a:rPr>
              <a:t>2017</a:t>
            </a:r>
            <a:endParaRPr lang="en-US" sz="2400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04" y="5267992"/>
            <a:ext cx="1615630" cy="35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9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85000"/>
            </a:srgbClr>
          </a:solidFill>
          <a:effectLst>
            <a:outerShdw blurRad="40000" dist="23000" dir="5400000" rotWithShape="0">
              <a:srgbClr val="000000">
                <a:alpha val="6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4666" y="1859713"/>
            <a:ext cx="4416552" cy="1394126"/>
          </a:xfrm>
        </p:spPr>
        <p:txBody>
          <a:bodyPr>
            <a:noAutofit/>
          </a:bodyPr>
          <a:lstStyle/>
          <a:p>
            <a:pPr algn="l"/>
            <a:r>
              <a:rPr lang="en-US" sz="1800" b="1" dirty="0" smtClean="0">
                <a:solidFill>
                  <a:srgbClr val="FFA300"/>
                </a:solidFill>
                <a:latin typeface="Open Sans" charset="0"/>
                <a:ea typeface="Open Sans" charset="0"/>
                <a:cs typeface="Open Sans" charset="0"/>
              </a:rPr>
              <a:t>Tone Westergren</a:t>
            </a:r>
            <a:endParaRPr lang="en-US" sz="1800" b="1" dirty="0">
              <a:solidFill>
                <a:srgbClr val="FFA300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algn="l"/>
            <a:endParaRPr lang="en-US" sz="400" dirty="0" smtClean="0">
              <a:solidFill>
                <a:schemeClr val="bg1"/>
              </a:solidFill>
              <a:latin typeface="Open Sans Light" charset="0"/>
              <a:ea typeface="Open Sans Light" charset="0"/>
              <a:cs typeface="Open Sans Light" charset="0"/>
            </a:endParaRPr>
          </a:p>
          <a:p>
            <a:pPr algn="l"/>
            <a:r>
              <a:rPr lang="en-US" sz="1400" dirty="0" err="1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Cand.pharm</a:t>
            </a:r>
            <a:r>
              <a:rPr lang="en-US" sz="1400" dirty="0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. Head of section RELIS </a:t>
            </a:r>
            <a:r>
              <a:rPr lang="en-US" sz="1400" dirty="0" err="1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Sør-Øst</a:t>
            </a:r>
            <a:endParaRPr lang="en-US" sz="1400" dirty="0" smtClean="0">
              <a:solidFill>
                <a:schemeClr val="bg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algn="l"/>
            <a:r>
              <a:rPr lang="en-US" sz="1400" dirty="0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E-mail</a:t>
            </a:r>
            <a:r>
              <a:rPr lang="en-US" sz="1400" dirty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: </a:t>
            </a:r>
            <a:r>
              <a:rPr lang="en-US" sz="1400" dirty="0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twesterg@ous-hf.no</a:t>
            </a:r>
          </a:p>
          <a:p>
            <a:pPr algn="l"/>
            <a:r>
              <a:rPr lang="en-US" sz="1400" dirty="0" err="1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Telefon</a:t>
            </a:r>
            <a:r>
              <a:rPr lang="en-US" sz="1400" dirty="0" smtClean="0">
                <a:solidFill>
                  <a:schemeClr val="bg1"/>
                </a:solidFill>
                <a:latin typeface="Open Sans" charset="0"/>
                <a:ea typeface="Open Sans" charset="0"/>
                <a:cs typeface="Open Sans" charset="0"/>
              </a:rPr>
              <a:t>: 23 07 54 39</a:t>
            </a:r>
            <a:endParaRPr lang="en-US" sz="1400" dirty="0">
              <a:solidFill>
                <a:schemeClr val="bg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algn="l"/>
            <a:endParaRPr lang="en-US" sz="1400" dirty="0">
              <a:solidFill>
                <a:schemeClr val="bg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algn="l"/>
            <a:endParaRPr lang="en-US" sz="1800" dirty="0" smtClean="0">
              <a:solidFill>
                <a:schemeClr val="bg1"/>
              </a:solidFill>
              <a:latin typeface="Open Sans" charset="0"/>
              <a:ea typeface="Open Sans" charset="0"/>
              <a:cs typeface="Open Sans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04" y="5267992"/>
            <a:ext cx="1615630" cy="35661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233" y="1927798"/>
            <a:ext cx="837772" cy="83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673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43560" y="280727"/>
            <a:ext cx="768604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Background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543559" y="1895742"/>
            <a:ext cx="816105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Clinical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studies are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designed</a:t>
            </a:r>
            <a:r>
              <a:rPr kumimoji="0" lang="nn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nn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regard</a:t>
            </a:r>
            <a:r>
              <a:rPr kumimoji="0" lang="nn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</a:t>
            </a:r>
            <a:r>
              <a:rPr kumimoji="0" lang="nn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measuring</a:t>
            </a:r>
            <a:r>
              <a:rPr kumimoji="0" lang="nn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</a:t>
            </a:r>
            <a:r>
              <a:rPr kumimoji="0" lang="nn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parameters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Several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reports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have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found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weaknesses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registration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and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reporting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n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n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lang="nn-NO" altLang="nb-NO" kern="0" dirty="0" err="1" smtClean="0">
                <a:solidFill>
                  <a:srgbClr val="000000"/>
                </a:solidFill>
                <a:latin typeface="Arial"/>
              </a:rPr>
              <a:t>What</a:t>
            </a:r>
            <a:r>
              <a:rPr lang="nn-NO" altLang="nb-NO" kern="0" dirty="0" smtClean="0">
                <a:solidFill>
                  <a:srgbClr val="000000"/>
                </a:solidFill>
                <a:latin typeface="Arial"/>
              </a:rPr>
              <a:t> are </a:t>
            </a:r>
            <a:r>
              <a:rPr lang="nn-NO" altLang="nb-NO" kern="0" dirty="0" err="1" smtClean="0">
                <a:solidFill>
                  <a:srgbClr val="000000"/>
                </a:solidFill>
                <a:latin typeface="Arial"/>
              </a:rPr>
              <a:t>the</a:t>
            </a:r>
            <a:r>
              <a:rPr lang="nn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n-NO" altLang="nb-NO" kern="0" dirty="0" err="1" smtClean="0">
                <a:solidFill>
                  <a:srgbClr val="000000"/>
                </a:solidFill>
                <a:latin typeface="Arial"/>
              </a:rPr>
              <a:t>consequences</a:t>
            </a:r>
            <a:r>
              <a:rPr lang="nn-NO" altLang="nb-NO" kern="0" dirty="0" smtClean="0">
                <a:solidFill>
                  <a:srgbClr val="000000"/>
                </a:solidFill>
                <a:latin typeface="Arial"/>
              </a:rPr>
              <a:t> for risk/</a:t>
            </a:r>
            <a:r>
              <a:rPr lang="nn-NO" altLang="nb-NO" kern="0" dirty="0" err="1" smtClean="0">
                <a:solidFill>
                  <a:srgbClr val="000000"/>
                </a:solidFill>
                <a:latin typeface="Arial"/>
              </a:rPr>
              <a:t>benefit</a:t>
            </a:r>
            <a:r>
              <a:rPr lang="nn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n-NO" altLang="nb-NO" kern="0" dirty="0" err="1" smtClean="0">
                <a:solidFill>
                  <a:srgbClr val="000000"/>
                </a:solidFill>
                <a:latin typeface="Arial"/>
              </a:rPr>
              <a:t>assessments</a:t>
            </a:r>
            <a:r>
              <a:rPr lang="nn-NO" altLang="nb-NO" kern="0" dirty="0" smtClean="0">
                <a:solidFill>
                  <a:srgbClr val="000000"/>
                </a:solidFill>
                <a:latin typeface="Arial"/>
              </a:rPr>
              <a:t>?</a:t>
            </a:r>
            <a:endParaRPr kumimoji="0" lang="nn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274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4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So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we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should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not be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surprised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…</a:t>
            </a:r>
          </a:p>
        </p:txBody>
      </p:sp>
      <p:sp>
        <p:nvSpPr>
          <p:cNvPr id="9" name="Plassholder for innhold 5"/>
          <p:cNvSpPr txBox="1">
            <a:spLocks/>
          </p:cNvSpPr>
          <p:nvPr/>
        </p:nvSpPr>
        <p:spPr bwMode="auto">
          <a:xfrm>
            <a:off x="685799" y="1981200"/>
            <a:ext cx="8054439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5715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50%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new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medicines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Serious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discovered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after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marketing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5715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3%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withdrawn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due to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unacceptable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safety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profile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5715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10%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get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restrictions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marketing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/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use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46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7" name="Rectangle 2050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nb-NO" kern="0" dirty="0" err="1" smtClean="0">
                <a:latin typeface="Arial"/>
              </a:rPr>
              <a:t>Clinical</a:t>
            </a:r>
            <a:r>
              <a:rPr lang="nb-NO" altLang="nb-NO" kern="0" dirty="0" smtClean="0">
                <a:latin typeface="Arial"/>
              </a:rPr>
              <a:t> trial: </a:t>
            </a:r>
            <a:r>
              <a:rPr lang="nb-NO" altLang="nb-NO" kern="0" dirty="0" err="1" smtClean="0">
                <a:latin typeface="Arial"/>
              </a:rPr>
              <a:t>Assessment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of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adverse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effects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grpSp>
        <p:nvGrpSpPr>
          <p:cNvPr id="9" name="Gruppe 8"/>
          <p:cNvGrpSpPr/>
          <p:nvPr/>
        </p:nvGrpSpPr>
        <p:grpSpPr>
          <a:xfrm>
            <a:off x="250320" y="2743735"/>
            <a:ext cx="8643359" cy="1940988"/>
            <a:chOff x="228600" y="2362200"/>
            <a:chExt cx="8763000" cy="2272938"/>
          </a:xfrm>
        </p:grpSpPr>
        <p:sp>
          <p:nvSpPr>
            <p:cNvPr id="10" name="AutoShape 2052"/>
            <p:cNvSpPr>
              <a:spLocks noChangeArrowheads="1"/>
            </p:cNvSpPr>
            <p:nvPr/>
          </p:nvSpPr>
          <p:spPr bwMode="auto">
            <a:xfrm>
              <a:off x="228600" y="2895600"/>
              <a:ext cx="1143000" cy="609600"/>
            </a:xfrm>
            <a:prstGeom prst="flowChartProcess">
              <a:avLst/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Protocol</a:t>
              </a:r>
              <a:endPara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AutoShape 2053"/>
            <p:cNvSpPr>
              <a:spLocks noChangeArrowheads="1"/>
            </p:cNvSpPr>
            <p:nvPr/>
          </p:nvSpPr>
          <p:spPr bwMode="auto">
            <a:xfrm>
              <a:off x="1524000" y="2895600"/>
              <a:ext cx="1066800" cy="609600"/>
            </a:xfrm>
            <a:prstGeom prst="flowChartProcess">
              <a:avLst/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Inclusion</a:t>
              </a:r>
              <a:endPara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AutoShape 2055"/>
            <p:cNvSpPr>
              <a:spLocks noChangeArrowheads="1"/>
            </p:cNvSpPr>
            <p:nvPr/>
          </p:nvSpPr>
          <p:spPr bwMode="auto">
            <a:xfrm>
              <a:off x="609600" y="2514600"/>
              <a:ext cx="7924800" cy="381000"/>
            </a:xfrm>
            <a:prstGeom prst="rightArrow">
              <a:avLst>
                <a:gd name="adj1" fmla="val 50000"/>
                <a:gd name="adj2" fmla="val 188741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2057"/>
            <p:cNvSpPr>
              <a:spLocks noChangeArrowheads="1"/>
            </p:cNvSpPr>
            <p:nvPr/>
          </p:nvSpPr>
          <p:spPr bwMode="auto">
            <a:xfrm>
              <a:off x="3962400" y="2438400"/>
              <a:ext cx="76200" cy="68580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2058"/>
            <p:cNvSpPr>
              <a:spLocks noChangeArrowheads="1"/>
            </p:cNvSpPr>
            <p:nvPr/>
          </p:nvSpPr>
          <p:spPr bwMode="auto">
            <a:xfrm>
              <a:off x="4648200" y="2438400"/>
              <a:ext cx="76200" cy="68580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Rectangle 2059"/>
            <p:cNvSpPr>
              <a:spLocks noChangeArrowheads="1"/>
            </p:cNvSpPr>
            <p:nvPr/>
          </p:nvSpPr>
          <p:spPr bwMode="auto">
            <a:xfrm>
              <a:off x="5334000" y="2438400"/>
              <a:ext cx="76200" cy="68580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Rectangle 2060"/>
            <p:cNvSpPr>
              <a:spLocks noChangeArrowheads="1"/>
            </p:cNvSpPr>
            <p:nvPr/>
          </p:nvSpPr>
          <p:spPr bwMode="auto">
            <a:xfrm>
              <a:off x="6019800" y="2438400"/>
              <a:ext cx="76200" cy="68580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 2061"/>
            <p:cNvSpPr>
              <a:spLocks noChangeArrowheads="1"/>
            </p:cNvSpPr>
            <p:nvPr/>
          </p:nvSpPr>
          <p:spPr bwMode="auto">
            <a:xfrm>
              <a:off x="6171229" y="2362201"/>
              <a:ext cx="657225" cy="609599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End</a:t>
              </a:r>
            </a:p>
          </p:txBody>
        </p:sp>
        <p:sp>
          <p:nvSpPr>
            <p:cNvPr id="18" name="Rectangle 2062"/>
            <p:cNvSpPr>
              <a:spLocks noChangeArrowheads="1"/>
            </p:cNvSpPr>
            <p:nvPr/>
          </p:nvSpPr>
          <p:spPr bwMode="auto">
            <a:xfrm>
              <a:off x="7960574" y="2362200"/>
              <a:ext cx="1031026" cy="91440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Publi</a:t>
              </a:r>
              <a:r>
                <a:rPr kumimoji="0" lang="nb-NO" altLang="nb-NO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-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cation</a:t>
              </a:r>
              <a:endPara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AutoShape 2063"/>
            <p:cNvSpPr>
              <a:spLocks noChangeArrowheads="1"/>
            </p:cNvSpPr>
            <p:nvPr/>
          </p:nvSpPr>
          <p:spPr bwMode="auto">
            <a:xfrm>
              <a:off x="2590800" y="2362200"/>
              <a:ext cx="914400" cy="609600"/>
            </a:xfrm>
            <a:prstGeom prst="flowChartProcess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Start</a:t>
              </a:r>
            </a:p>
          </p:txBody>
        </p:sp>
        <p:sp>
          <p:nvSpPr>
            <p:cNvPr id="20" name="Rectangle 2064"/>
            <p:cNvSpPr>
              <a:spLocks noChangeArrowheads="1"/>
            </p:cNvSpPr>
            <p:nvPr/>
          </p:nvSpPr>
          <p:spPr bwMode="auto">
            <a:xfrm>
              <a:off x="6896099" y="2363763"/>
              <a:ext cx="990600" cy="9144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altLang="nb-NO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Analysis</a:t>
              </a:r>
            </a:p>
          </p:txBody>
        </p:sp>
        <p:sp>
          <p:nvSpPr>
            <p:cNvPr id="21" name="AutoShape 2066"/>
            <p:cNvSpPr>
              <a:spLocks noChangeArrowheads="1"/>
            </p:cNvSpPr>
            <p:nvPr/>
          </p:nvSpPr>
          <p:spPr bwMode="auto">
            <a:xfrm>
              <a:off x="557212" y="36576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67"/>
            <p:cNvSpPr>
              <a:spLocks noChangeArrowheads="1"/>
            </p:cNvSpPr>
            <p:nvPr/>
          </p:nvSpPr>
          <p:spPr bwMode="auto">
            <a:xfrm>
              <a:off x="3733800" y="34290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AutoShape 2068"/>
            <p:cNvSpPr>
              <a:spLocks noChangeArrowheads="1"/>
            </p:cNvSpPr>
            <p:nvPr/>
          </p:nvSpPr>
          <p:spPr bwMode="auto">
            <a:xfrm>
              <a:off x="4419600" y="34290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AutoShape 2069"/>
            <p:cNvSpPr>
              <a:spLocks noChangeArrowheads="1"/>
            </p:cNvSpPr>
            <p:nvPr/>
          </p:nvSpPr>
          <p:spPr bwMode="auto">
            <a:xfrm>
              <a:off x="5105400" y="34290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AutoShape 2070"/>
            <p:cNvSpPr>
              <a:spLocks noChangeArrowheads="1"/>
            </p:cNvSpPr>
            <p:nvPr/>
          </p:nvSpPr>
          <p:spPr bwMode="auto">
            <a:xfrm>
              <a:off x="5867400" y="34290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AutoShape 2072"/>
            <p:cNvSpPr>
              <a:spLocks noChangeArrowheads="1"/>
            </p:cNvSpPr>
            <p:nvPr/>
          </p:nvSpPr>
          <p:spPr bwMode="auto">
            <a:xfrm>
              <a:off x="7148510" y="35052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AutoShape 2073"/>
            <p:cNvSpPr>
              <a:spLocks noChangeArrowheads="1"/>
            </p:cNvSpPr>
            <p:nvPr/>
          </p:nvSpPr>
          <p:spPr bwMode="auto">
            <a:xfrm>
              <a:off x="8233199" y="3505200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AutoShape 2067"/>
            <p:cNvSpPr>
              <a:spLocks noChangeArrowheads="1"/>
            </p:cNvSpPr>
            <p:nvPr/>
          </p:nvSpPr>
          <p:spPr bwMode="auto">
            <a:xfrm>
              <a:off x="1814511" y="36588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00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spcAft>
                  <a:spcPct val="20000"/>
                </a:spcAft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333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3"/>
          <p:cNvSpPr txBox="1">
            <a:spLocks/>
          </p:cNvSpPr>
          <p:nvPr/>
        </p:nvSpPr>
        <p:spPr bwMode="auto">
          <a:xfrm>
            <a:off x="240743" y="490847"/>
            <a:ext cx="866251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What</a:t>
            </a:r>
            <a:r>
              <a:rPr kumimoji="0" lang="nb-NO" altLang="nb-NO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you</a:t>
            </a:r>
            <a:r>
              <a:rPr kumimoji="0" lang="nb-NO" altLang="nb-NO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see</a:t>
            </a:r>
            <a:r>
              <a:rPr kumimoji="0" lang="nb-NO" altLang="nb-NO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published</a:t>
            </a:r>
            <a:r>
              <a:rPr kumimoji="0" lang="nb-NO" altLang="nb-NO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is not </a:t>
            </a:r>
            <a:r>
              <a:rPr kumimoji="0" lang="nb-NO" altLang="nb-NO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the</a:t>
            </a:r>
            <a:r>
              <a:rPr kumimoji="0" lang="nb-NO" altLang="nb-NO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trial</a:t>
            </a:r>
            <a:endParaRPr kumimoji="0" lang="nb-NO" altLang="nb-NO" sz="36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Patient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case forms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Internal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notes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Protocol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Interim reports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Selection</a:t>
            </a:r>
            <a:r>
              <a:rPr kumimoji="0" lang="nb-NO" altLang="nb-NO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interpretation</a:t>
            </a:r>
            <a:r>
              <a:rPr kumimoji="0" lang="nb-NO" altLang="nb-NO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condensation</a:t>
            </a:r>
            <a:r>
              <a:rPr kumimoji="0" lang="nb-NO" altLang="nb-NO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</a:t>
            </a:r>
            <a:r>
              <a:rPr kumimoji="0" lang="nb-NO" altLang="nb-NO" sz="3200" b="1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1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generalization</a:t>
            </a:r>
            <a:endParaRPr kumimoji="0" lang="nb-NO" altLang="nb-NO" sz="3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333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691" y="53134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rgbClr val="002F87"/>
                </a:solidFill>
                <a:latin typeface="Open Sans"/>
                <a:cs typeface="Open Sans"/>
              </a:rPr>
              <a:t>Study 329</a:t>
            </a:r>
            <a:endParaRPr lang="en-US" sz="3600" dirty="0">
              <a:solidFill>
                <a:srgbClr val="002F87"/>
              </a:solidFill>
              <a:latin typeface="Open Sans"/>
              <a:cs typeface="Open San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4" t="28526" r="63702" b="30161"/>
          <a:stretch>
            <a:fillRect/>
          </a:stretch>
        </p:blipFill>
        <p:spPr bwMode="auto">
          <a:xfrm>
            <a:off x="720464" y="1580356"/>
            <a:ext cx="7747895" cy="4137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kstSylinder 3"/>
          <p:cNvSpPr txBox="1">
            <a:spLocks noChangeArrowheads="1"/>
          </p:cNvSpPr>
          <p:nvPr/>
        </p:nvSpPr>
        <p:spPr bwMode="auto">
          <a:xfrm>
            <a:off x="960912" y="5876307"/>
            <a:ext cx="546735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Keller MB, Ryan ND, et al.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Efficacy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of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paroxetine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treatment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of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adolescent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major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depression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: A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randomized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,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controller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trial. J Am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Acad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Child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Adolesc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Psychiatr</a:t>
            </a: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2001;40(7):762-72.</a:t>
            </a:r>
          </a:p>
        </p:txBody>
      </p:sp>
    </p:spTree>
    <p:extLst>
      <p:ext uri="{BB962C8B-B14F-4D97-AF65-F5344CB8AC3E}">
        <p14:creationId xmlns:p14="http://schemas.microsoft.com/office/powerpoint/2010/main" val="91333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Tittel 1"/>
          <p:cNvSpPr txBox="1">
            <a:spLocks/>
          </p:cNvSpPr>
          <p:nvPr/>
        </p:nvSpPr>
        <p:spPr bwMode="auto">
          <a:xfrm>
            <a:off x="695960" y="405502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Studie 329</a:t>
            </a:r>
            <a:b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Adverse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effects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monitoring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7" name="Plassholder for innhold 2"/>
          <p:cNvSpPr txBox="1">
            <a:spLocks/>
          </p:cNvSpPr>
          <p:nvPr/>
        </p:nvSpPr>
        <p:spPr bwMode="auto">
          <a:xfrm>
            <a:off x="695960" y="1850454"/>
            <a:ext cx="8207375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 events, heart rate, blood pressure, and body weight determined at each weekly visit.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Rhythm strip electrocardiograms (ECGs) were obtained at each visit, and 12-lead ECGs were obtained during screening phase and at weeks 4 and 8.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Routine clinical laboratory studies during screening phase and at week 8, or upon study withdrawal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If changes in cardiovascular parameters occurred, then dosage reductions were required 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408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10" name="Tittel 1"/>
          <p:cNvSpPr txBox="1">
            <a:spLocks/>
          </p:cNvSpPr>
          <p:nvPr/>
        </p:nvSpPr>
        <p:spPr bwMode="auto">
          <a:xfrm>
            <a:off x="683568" y="61724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algn="l" defTabSz="914400"/>
            <a:r>
              <a:rPr lang="nb-NO" altLang="nb-NO" kern="0" dirty="0" smtClean="0">
                <a:latin typeface="Arial"/>
              </a:rPr>
              <a:t>Original </a:t>
            </a:r>
            <a:r>
              <a:rPr lang="nb-NO" altLang="nb-NO" kern="0" dirty="0" err="1" smtClean="0">
                <a:latin typeface="Arial"/>
              </a:rPr>
              <a:t>conclusion</a:t>
            </a:r>
            <a:endParaRPr lang="nb-NO" altLang="nb-NO" kern="0" dirty="0" smtClean="0">
              <a:latin typeface="Arial"/>
            </a:endParaRPr>
          </a:p>
        </p:txBody>
      </p:sp>
      <p:sp>
        <p:nvSpPr>
          <p:cNvPr id="11" name="Plassholder for innhold 2"/>
          <p:cNvSpPr txBox="1">
            <a:spLocks/>
          </p:cNvSpPr>
          <p:nvPr/>
        </p:nvSpPr>
        <p:spPr bwMode="auto">
          <a:xfrm>
            <a:off x="683568" y="1789651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defTabSz="914400"/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Paroxetine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demonstrated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significantly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greater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improvement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compared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with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placebo. The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response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to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imipramine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was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not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significantly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different from placebo for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any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measure</a:t>
            </a:r>
            <a:endParaRPr lang="nb-NO" altLang="nb-NO" kern="0" dirty="0" smtClean="0">
              <a:solidFill>
                <a:srgbClr val="000000"/>
              </a:solidFill>
              <a:latin typeface="Arial"/>
            </a:endParaRPr>
          </a:p>
          <a:p>
            <a:pPr defTabSz="914400"/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Paroxetine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was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generally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well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tolerated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. Most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adverse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effects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were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not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serious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.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Described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in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table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35" t="17006" r="11240" b="12434"/>
          <a:stretch>
            <a:fillRect/>
          </a:stretch>
        </p:blipFill>
        <p:spPr bwMode="auto">
          <a:xfrm>
            <a:off x="755650" y="473075"/>
            <a:ext cx="7345363" cy="575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18" t="45654" r="22932" b="24699"/>
          <a:stretch>
            <a:fillRect/>
          </a:stretch>
        </p:blipFill>
        <p:spPr bwMode="auto">
          <a:xfrm>
            <a:off x="609600" y="1295400"/>
            <a:ext cx="7694613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762000" y="3810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 charset="0"/>
              </a:rPr>
              <a:t>Barriers to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 charset="0"/>
              </a:rPr>
              <a:t>correct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 charset="0"/>
              </a:rPr>
              <a:t>reporting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11188" y="1484313"/>
            <a:ext cx="8153400" cy="4655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Study</a:t>
            </a:r>
            <a:r>
              <a:rPr kumimoji="0" lang="nb-NO" altLang="nb-NO" sz="2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size</a:t>
            </a:r>
            <a:endParaRPr kumimoji="0" lang="nb-NO" altLang="nb-NO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Which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examine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? 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All 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lang="nb-NO" altLang="nb-NO" sz="2400" kern="0" dirty="0" err="1" smtClean="0">
                <a:solidFill>
                  <a:srgbClr val="000000"/>
                </a:solidFill>
                <a:latin typeface="Arial"/>
              </a:rPr>
              <a:t>Some</a:t>
            </a: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Unspecified</a:t>
            </a: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How to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discover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? </a:t>
            </a: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General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examinations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?</a:t>
            </a:r>
          </a:p>
          <a:p>
            <a:pPr lvl="1" defTabSz="914400">
              <a:lnSpc>
                <a:spcPct val="90000"/>
              </a:lnSpc>
            </a:pP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Specific</a:t>
            </a:r>
            <a:r>
              <a:rPr lang="nb-NO" altLang="nb-NO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sz="2400" kern="0" dirty="0" err="1">
                <a:solidFill>
                  <a:srgbClr val="000000"/>
                </a:solidFill>
                <a:latin typeface="Arial"/>
              </a:rPr>
              <a:t>examinations</a:t>
            </a:r>
            <a:r>
              <a:rPr lang="nb-NO" altLang="nb-NO" sz="2400" kern="0" dirty="0">
                <a:solidFill>
                  <a:srgbClr val="000000"/>
                </a:solidFill>
                <a:latin typeface="Arial"/>
              </a:rPr>
              <a:t>? </a:t>
            </a: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Subjective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observations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?</a:t>
            </a:r>
          </a:p>
          <a:p>
            <a:pPr lvl="1" defTabSz="914400">
              <a:lnSpc>
                <a:spcPct val="90000"/>
              </a:lnSpc>
            </a:pP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Objective</a:t>
            </a:r>
            <a:r>
              <a:rPr lang="nb-NO" altLang="nb-NO" sz="24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sz="2400" kern="0" dirty="0" err="1">
                <a:solidFill>
                  <a:srgbClr val="000000"/>
                </a:solidFill>
                <a:latin typeface="Arial"/>
              </a:rPr>
              <a:t>observations</a:t>
            </a:r>
            <a:r>
              <a:rPr lang="nb-NO" altLang="nb-NO" sz="2400" kern="0" dirty="0">
                <a:solidFill>
                  <a:srgbClr val="000000"/>
                </a:solidFill>
                <a:latin typeface="Arial"/>
              </a:rPr>
              <a:t>?</a:t>
            </a: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kern="0" dirty="0">
                <a:solidFill>
                  <a:srgbClr val="00539B"/>
                </a:solidFill>
                <a:latin typeface="Arial"/>
              </a:rPr>
              <a:t>Design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Plassholder for innhold 2"/>
          <p:cNvSpPr>
            <a:spLocks noGrp="1"/>
          </p:cNvSpPr>
          <p:nvPr>
            <p:ph idx="1"/>
          </p:nvPr>
        </p:nvSpPr>
        <p:spPr>
          <a:xfrm>
            <a:off x="684213" y="1557338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b-NO" altLang="nb-NO" dirty="0" smtClean="0"/>
              <a:t>How </a:t>
            </a:r>
            <a:r>
              <a:rPr lang="nb-NO" altLang="nb-NO" dirty="0" err="1" smtClean="0"/>
              <a:t>will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adverse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effects</a:t>
            </a:r>
            <a:r>
              <a:rPr lang="nb-NO" altLang="nb-NO" dirty="0" smtClean="0"/>
              <a:t> be </a:t>
            </a:r>
            <a:r>
              <a:rPr lang="nb-NO" altLang="nb-NO" dirty="0" err="1" smtClean="0"/>
              <a:t>registered</a:t>
            </a:r>
            <a:r>
              <a:rPr lang="nb-NO" altLang="nb-NO" dirty="0" smtClean="0"/>
              <a:t> and </a:t>
            </a:r>
            <a:r>
              <a:rPr lang="nb-NO" altLang="nb-NO" dirty="0" err="1" smtClean="0"/>
              <a:t>reported</a:t>
            </a:r>
            <a:r>
              <a:rPr lang="nb-NO" altLang="nb-NO" dirty="0" smtClean="0"/>
              <a:t>?</a:t>
            </a:r>
          </a:p>
          <a:p>
            <a:pPr>
              <a:lnSpc>
                <a:spcPct val="90000"/>
              </a:lnSpc>
            </a:pPr>
            <a:r>
              <a:rPr lang="nb-NO" altLang="nb-NO" dirty="0" smtClean="0"/>
              <a:t>Who </a:t>
            </a:r>
            <a:r>
              <a:rPr lang="nb-NO" altLang="nb-NO" dirty="0" err="1" smtClean="0"/>
              <a:t>decides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what</a:t>
            </a:r>
            <a:r>
              <a:rPr lang="nb-NO" altLang="nb-NO" dirty="0" smtClean="0"/>
              <a:t> to report?</a:t>
            </a:r>
          </a:p>
          <a:p>
            <a:pPr>
              <a:lnSpc>
                <a:spcPct val="90000"/>
              </a:lnSpc>
            </a:pPr>
            <a:r>
              <a:rPr lang="nb-NO" altLang="nb-NO" dirty="0" smtClean="0"/>
              <a:t>Who interprets and </a:t>
            </a:r>
            <a:r>
              <a:rPr lang="nb-NO" altLang="nb-NO" dirty="0" err="1" smtClean="0"/>
              <a:t>classifies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the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adverse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effects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into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medical</a:t>
            </a:r>
            <a:r>
              <a:rPr lang="nb-NO" altLang="nb-NO" dirty="0" smtClean="0"/>
              <a:t> terms?</a:t>
            </a:r>
          </a:p>
          <a:p>
            <a:pPr>
              <a:lnSpc>
                <a:spcPct val="90000"/>
              </a:lnSpc>
            </a:pPr>
            <a:r>
              <a:rPr lang="nb-NO" altLang="nb-NO" dirty="0" err="1" smtClean="0"/>
              <a:t>What</a:t>
            </a:r>
            <a:r>
              <a:rPr lang="nb-NO" altLang="nb-NO" dirty="0" smtClean="0"/>
              <a:t> </a:t>
            </a:r>
            <a:r>
              <a:rPr lang="nb-NO" altLang="nb-NO" dirty="0" err="1" smtClean="0"/>
              <a:t>will</a:t>
            </a:r>
            <a:r>
              <a:rPr lang="nb-NO" altLang="nb-NO" dirty="0" smtClean="0"/>
              <a:t> be </a:t>
            </a:r>
            <a:r>
              <a:rPr lang="nb-NO" altLang="nb-NO" dirty="0" err="1" smtClean="0"/>
              <a:t>included</a:t>
            </a:r>
            <a:r>
              <a:rPr lang="nb-NO" altLang="nb-NO" dirty="0" smtClean="0"/>
              <a:t> in </a:t>
            </a:r>
            <a:r>
              <a:rPr lang="nb-NO" altLang="nb-NO" dirty="0" err="1" smtClean="0"/>
              <a:t>the</a:t>
            </a:r>
            <a:r>
              <a:rPr lang="nb-NO" altLang="nb-NO" dirty="0" smtClean="0"/>
              <a:t> final </a:t>
            </a:r>
            <a:r>
              <a:rPr lang="nb-NO" altLang="nb-NO" dirty="0" err="1" smtClean="0"/>
              <a:t>publication</a:t>
            </a:r>
            <a:r>
              <a:rPr lang="nb-NO" altLang="nb-NO" dirty="0" smtClean="0"/>
              <a:t>? </a:t>
            </a:r>
            <a:r>
              <a:rPr lang="nb-NO" altLang="nb-NO" dirty="0" err="1" smtClean="0"/>
              <a:t>What</a:t>
            </a:r>
            <a:r>
              <a:rPr lang="nb-NO" altLang="nb-NO" dirty="0" smtClean="0"/>
              <a:t> is not </a:t>
            </a:r>
            <a:r>
              <a:rPr lang="nb-NO" altLang="nb-NO" dirty="0" err="1" smtClean="0"/>
              <a:t>included</a:t>
            </a:r>
            <a:r>
              <a:rPr lang="nb-NO" altLang="nb-NO" dirty="0" smtClean="0"/>
              <a:t> and </a:t>
            </a:r>
            <a:r>
              <a:rPr lang="nb-NO" altLang="nb-NO" dirty="0" err="1" smtClean="0"/>
              <a:t>why</a:t>
            </a:r>
            <a:r>
              <a:rPr lang="nb-NO" altLang="nb-NO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Faulty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transcription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process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Firstly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several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verbatim terms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had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been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left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uncoded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into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ADECS.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Secondly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several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events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found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patient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narratives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serious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events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that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led to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discontinuation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from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trial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were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not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transcribed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into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appendix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D”</a:t>
            </a:r>
          </a:p>
        </p:txBody>
      </p:sp>
      <p:sp>
        <p:nvSpPr>
          <p:cNvPr id="10" name="TekstSylinder 9"/>
          <p:cNvSpPr txBox="1"/>
          <p:nvPr/>
        </p:nvSpPr>
        <p:spPr>
          <a:xfrm>
            <a:off x="3132138" y="5805488"/>
            <a:ext cx="5761037" cy="730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b-NO" sz="1400" dirty="0" err="1">
                <a:solidFill>
                  <a:srgbClr val="000000"/>
                </a:solidFill>
                <a:latin typeface="Arial"/>
              </a:rPr>
              <a:t>Noury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J,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Nardo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JM, et al.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Restoring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study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329: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efficacy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and harms of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paroxetine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and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imipramine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in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treatment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of  major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depression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on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sz="1400" dirty="0" err="1">
                <a:solidFill>
                  <a:srgbClr val="000000"/>
                </a:solidFill>
                <a:latin typeface="Arial"/>
              </a:rPr>
              <a:t>adolescencs</a:t>
            </a:r>
            <a:r>
              <a:rPr lang="nb-NO" sz="1400" dirty="0">
                <a:solidFill>
                  <a:srgbClr val="000000"/>
                </a:solidFill>
                <a:latin typeface="Arial"/>
              </a:rPr>
              <a:t>. BMJ 2015; 351: h4320.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nb-NO" kern="0" dirty="0">
                <a:latin typeface="Arial"/>
              </a:rPr>
              <a:t>C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oding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981200"/>
            <a:ext cx="826819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Translation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from verbatim to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coding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terms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Transcriptions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between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data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sets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Linking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coding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terms to superior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level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(organ system)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242050" y="4623460"/>
            <a:ext cx="2216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Restoring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study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329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nb-NO" kern="0" dirty="0">
                <a:latin typeface="Arial"/>
              </a:rPr>
              <a:t>C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oding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and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fragmentation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981200"/>
            <a:ext cx="806291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Choice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terminologi (MEDRA,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other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?)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Is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headache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neurological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or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psychiatric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?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Suicide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attempt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Suicidal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ideation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?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Self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harm/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attempted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suicide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?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Emotional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lability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4213" y="404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RE-LY: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Dabigatran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and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warfarin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628775"/>
            <a:ext cx="7989888" cy="493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Connolly SJ,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Ezekowitz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MD, et al.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Dabigatran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versus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warfarin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patients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atrial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fibrillation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N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Engl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J Med 2009;361(12):1139-51</a:t>
            </a:r>
            <a:endParaRPr kumimoji="0" lang="en-US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Connolly SJ, </a:t>
            </a:r>
            <a:r>
              <a:rPr kumimoji="0" lang="en-US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Ezekowitz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MD, et al. 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Newly identified 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events in the RE-LY trial. N </a:t>
            </a:r>
            <a:r>
              <a:rPr kumimoji="0" lang="en-US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Engl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J Med 2010;363(19):1875-6.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Connolly SJ, </a:t>
            </a:r>
            <a:r>
              <a:rPr kumimoji="0" lang="en-US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Wallentin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L, Yusuf S. 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Additional events 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 the RE-LY trial. N </a:t>
            </a:r>
            <a:r>
              <a:rPr kumimoji="0" lang="en-US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Engl</a:t>
            </a:r>
            <a:r>
              <a:rPr kumimoji="0" lang="en-US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J Med 2014:371(15):1464-5.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85" t="65245" r="26540" b="20355"/>
          <a:stretch>
            <a:fillRect/>
          </a:stretch>
        </p:blipFill>
        <p:spPr bwMode="auto">
          <a:xfrm>
            <a:off x="2771775" y="3068638"/>
            <a:ext cx="3961534" cy="1342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50" t="47121" r="13326" b="39200"/>
          <a:stretch>
            <a:fillRect/>
          </a:stretch>
        </p:blipFill>
        <p:spPr bwMode="auto">
          <a:xfrm>
            <a:off x="2806700" y="5043482"/>
            <a:ext cx="3926609" cy="1523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Interpretation</a:t>
            </a:r>
            <a:r>
              <a:rPr kumimoji="0" lang="nb-NO" altLang="nb-NO" sz="4000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and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transcription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: </a:t>
            </a:r>
            <a:r>
              <a:rPr lang="nb-NO" altLang="nb-NO" kern="0" dirty="0" err="1">
                <a:latin typeface="Arial"/>
              </a:rPr>
              <a:t>O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seltamivir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(Tamiflu)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3" t="37038" r="37254" b="44444"/>
          <a:stretch>
            <a:fillRect/>
          </a:stretch>
        </p:blipFill>
        <p:spPr bwMode="auto">
          <a:xfrm>
            <a:off x="152400" y="2235200"/>
            <a:ext cx="87630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76400" y="4800600"/>
            <a:ext cx="7239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Jefferson T, Doshi P et al. Ensuring safe and effective drugs: who can do what it takes? </a:t>
            </a:r>
            <a:r>
              <a:rPr kumimoji="0" lang="nb-NO" altLang="nb-NO" sz="20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BMJ</a:t>
            </a:r>
            <a:r>
              <a:rPr kumimoji="0" lang="nb-NO" altLang="nb-NO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2011;342:c7258 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Judgment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variations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?</a:t>
            </a: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981200"/>
            <a:ext cx="77724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”Patients were recruited from 951 clinical centers in 44 countries”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18 113 pasienter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819400" y="4724400"/>
            <a:ext cx="5715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Connolly SJ, Ezekowitz MD, et al. Dabigatran versus warfarin in patients with atrial fibrillation. N Engl J Med 2009;361(12):1139-51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Statistical and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other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filters</a:t>
            </a: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Only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reports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that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show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statistical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differences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Changes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from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continuous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variables to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dichotomy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Selection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outcome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measures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Only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some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mentioned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09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10" t="24207" r="19115" b="22514"/>
          <a:stretch>
            <a:fillRect/>
          </a:stretch>
        </p:blipFill>
        <p:spPr bwMode="auto">
          <a:xfrm>
            <a:off x="539750" y="260350"/>
            <a:ext cx="7704138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3" t="51584" r="17574"/>
          <a:stretch>
            <a:fillRect/>
          </a:stretch>
        </p:blipFill>
        <p:spPr bwMode="auto">
          <a:xfrm>
            <a:off x="2627313" y="3213100"/>
            <a:ext cx="6051550" cy="329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9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8" t="18973" r="65408" b="53041"/>
          <a:stretch>
            <a:fillRect/>
          </a:stretch>
        </p:blipFill>
        <p:spPr bwMode="auto">
          <a:xfrm>
            <a:off x="381000" y="1773238"/>
            <a:ext cx="8559800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kstSylinder 6"/>
          <p:cNvSpPr txBox="1">
            <a:spLocks noChangeArrowheads="1"/>
          </p:cNvSpPr>
          <p:nvPr/>
        </p:nvSpPr>
        <p:spPr bwMode="auto">
          <a:xfrm>
            <a:off x="1603170" y="5334000"/>
            <a:ext cx="729000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Keller MB, Ryan ND,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Strober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M, et al.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Efficacy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of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paroxetine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treatment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of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adolescent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major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depression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: a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randomized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,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controlled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trial. J Am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Acad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Child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Adolesc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Psychiatry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2001; 40: 152-67</a:t>
            </a:r>
          </a:p>
        </p:txBody>
      </p:sp>
      <p:sp>
        <p:nvSpPr>
          <p:cNvPr id="10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Limiting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by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frequency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1116013" y="1916113"/>
            <a:ext cx="2590800" cy="8191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 sz="2400"/>
          </a:p>
        </p:txBody>
      </p:sp>
    </p:spTree>
    <p:extLst>
      <p:ext uri="{BB962C8B-B14F-4D97-AF65-F5344CB8AC3E}">
        <p14:creationId xmlns:p14="http://schemas.microsoft.com/office/powerpoint/2010/main" val="15809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Reporting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on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group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level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685800" y="1981200"/>
            <a:ext cx="7772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0" lvl="0" indent="0" defTabSz="914400">
              <a:buNone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Headache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and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dizziness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included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central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nervous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system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Result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Higher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numbers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but</a:t>
            </a:r>
            <a:r>
              <a:rPr lang="nb-NO" altLang="nb-NO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>
                <a:solidFill>
                  <a:srgbClr val="000000"/>
                </a:solidFill>
                <a:latin typeface="Arial"/>
              </a:rPr>
              <a:t>serious</a:t>
            </a:r>
            <a:r>
              <a:rPr lang="nb-NO" altLang="nb-NO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events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camouflaged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. 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676400" y="4724400"/>
            <a:ext cx="6781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Le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Noury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J,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Nardo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JM, et al.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Restoring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study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329: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efficacy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harms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of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paroxetine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imipramine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treatment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of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major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depression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adolescence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. BMJ 2015;351:h4320</a:t>
            </a:r>
          </a:p>
        </p:txBody>
      </p:sp>
    </p:spTree>
    <p:extLst>
      <p:ext uri="{BB962C8B-B14F-4D97-AF65-F5344CB8AC3E}">
        <p14:creationId xmlns:p14="http://schemas.microsoft.com/office/powerpoint/2010/main" val="15809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Serious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adverse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effect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or not?</a:t>
            </a:r>
          </a:p>
        </p:txBody>
      </p:sp>
      <p:sp>
        <p:nvSpPr>
          <p:cNvPr id="9" name="Plassholder for innhold 2"/>
          <p:cNvSpPr txBox="1">
            <a:spLocks/>
          </p:cNvSpPr>
          <p:nvPr/>
        </p:nvSpPr>
        <p:spPr bwMode="auto">
          <a:xfrm>
            <a:off x="457200" y="2209800"/>
            <a:ext cx="8351838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Are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serious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reported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separately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?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Were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there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criteria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place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for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classification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as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serious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5428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Tittel 1"/>
          <p:cNvSpPr txBox="1">
            <a:spLocks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Attribution</a:t>
            </a:r>
            <a:r>
              <a:rPr lang="nb-NO" altLang="nb-NO" kern="0" dirty="0" smtClean="0">
                <a:latin typeface="Arial"/>
              </a:rPr>
              <a:t>: </a:t>
            </a:r>
            <a:r>
              <a:rPr lang="nb-NO" altLang="nb-NO" kern="0" dirty="0" err="1" smtClean="0">
                <a:latin typeface="Arial"/>
              </a:rPr>
              <a:t>Was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event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caused</a:t>
            </a:r>
            <a:r>
              <a:rPr lang="nb-NO" altLang="nb-NO" kern="0" dirty="0" smtClean="0">
                <a:latin typeface="Arial"/>
              </a:rPr>
              <a:t> by </a:t>
            </a:r>
            <a:r>
              <a:rPr lang="nb-NO" altLang="nb-NO" kern="0" dirty="0" err="1" smtClean="0">
                <a:latin typeface="Arial"/>
              </a:rPr>
              <a:t>the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medicine</a:t>
            </a:r>
            <a:r>
              <a:rPr lang="nb-NO" altLang="nb-NO" kern="0" dirty="0" smtClean="0">
                <a:latin typeface="Arial"/>
              </a:rPr>
              <a:t>?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4213" y="1923803"/>
            <a:ext cx="8134350" cy="3891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Attribution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or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relation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study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drug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was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judged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by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investigator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be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unrelated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probably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unrelated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possibly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related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probably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related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or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related</a:t>
            </a:r>
            <a:endParaRPr kumimoji="0" lang="nb-NO" altLang="nb-NO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Notably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11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patients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serious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events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paroxetine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(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compared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two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placebo) …..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only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was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considered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by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treating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investigator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be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related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paroxetine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019800" y="5596626"/>
            <a:ext cx="2216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Restoring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study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329</a:t>
            </a:r>
          </a:p>
        </p:txBody>
      </p:sp>
    </p:spTree>
    <p:extLst>
      <p:ext uri="{BB962C8B-B14F-4D97-AF65-F5344CB8AC3E}">
        <p14:creationId xmlns:p14="http://schemas.microsoft.com/office/powerpoint/2010/main" val="17582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475013" y="381000"/>
            <a:ext cx="8205849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Different </a:t>
            </a:r>
            <a:r>
              <a:rPr kumimoji="0" lang="nb-NO" altLang="nb-NO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numbers</a:t>
            </a:r>
            <a:r>
              <a:rPr kumimoji="0" lang="nb-NO" altLang="nb-NO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in different data </a:t>
            </a:r>
            <a:r>
              <a:rPr kumimoji="0" lang="nb-NO" altLang="nb-NO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sets</a:t>
            </a:r>
            <a:endParaRPr kumimoji="0" lang="nb-NO" altLang="nb-NO" sz="36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6" t="33797" r="22824" b="14487"/>
          <a:stretch>
            <a:fillRect/>
          </a:stretch>
        </p:blipFill>
        <p:spPr bwMode="auto">
          <a:xfrm>
            <a:off x="2499962" y="1236252"/>
            <a:ext cx="3394075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618605" y="5461660"/>
            <a:ext cx="2216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Restoring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study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329</a:t>
            </a:r>
          </a:p>
        </p:txBody>
      </p:sp>
    </p:spTree>
    <p:extLst>
      <p:ext uri="{BB962C8B-B14F-4D97-AF65-F5344CB8AC3E}">
        <p14:creationId xmlns:p14="http://schemas.microsoft.com/office/powerpoint/2010/main" val="17582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863601" y="357992"/>
            <a:ext cx="551465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nb-NO" sz="4000" dirty="0" smtClean="0">
                <a:solidFill>
                  <a:srgbClr val="00539B"/>
                </a:solidFill>
                <a:cs typeface="Arial" charset="0"/>
              </a:rPr>
              <a:t>Suicide in SSRI studies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84" t="21326" r="7864" b="29715"/>
          <a:stretch>
            <a:fillRect/>
          </a:stretch>
        </p:blipFill>
        <p:spPr bwMode="auto">
          <a:xfrm>
            <a:off x="2038351" y="1635703"/>
            <a:ext cx="42481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1"/>
          <p:cNvSpPr txBox="1">
            <a:spLocks noChangeArrowheads="1"/>
          </p:cNvSpPr>
          <p:nvPr/>
        </p:nvSpPr>
        <p:spPr bwMode="auto">
          <a:xfrm>
            <a:off x="2038351" y="5794170"/>
            <a:ext cx="46767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nb-NO" sz="2000" dirty="0" smtClean="0">
                <a:solidFill>
                  <a:srgbClr val="000000"/>
                </a:solidFill>
                <a:cs typeface="Arial" charset="0"/>
              </a:rPr>
              <a:t>Healy D. BMJ 2006;</a:t>
            </a:r>
            <a:r>
              <a:rPr lang="nb-NO" altLang="nb-NO" sz="2000" dirty="0" smtClean="0">
                <a:solidFill>
                  <a:srgbClr val="000000"/>
                </a:solidFill>
                <a:cs typeface="Arial" charset="0"/>
              </a:rPr>
              <a:t>333 (7558):92-5.</a:t>
            </a:r>
            <a:endParaRPr lang="en-GB" altLang="nb-NO" sz="2000" dirty="0" smtClean="0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2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352800" y="4953000"/>
            <a:ext cx="5257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Morrell MJ, McLean MJ, Willmore LJ, et al. The Steps Study Group. Seizure 2000; 9 (4): 241-8. </a:t>
            </a: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5" t="21938" r="76868" b="63240"/>
          <a:stretch>
            <a:fillRect/>
          </a:stretch>
        </p:blipFill>
        <p:spPr bwMode="auto">
          <a:xfrm>
            <a:off x="542925" y="1916113"/>
            <a:ext cx="7113588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kstSylinder 9"/>
          <p:cNvSpPr txBox="1"/>
          <p:nvPr/>
        </p:nvSpPr>
        <p:spPr>
          <a:xfrm>
            <a:off x="755650" y="620713"/>
            <a:ext cx="7440613" cy="7016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b-NO" sz="4000" dirty="0" err="1">
                <a:solidFill>
                  <a:srgbClr val="00539B"/>
                </a:solidFill>
                <a:latin typeface="Arial"/>
              </a:rPr>
              <a:t>Gabapentin</a:t>
            </a:r>
            <a:r>
              <a:rPr lang="nb-NO" sz="4000" dirty="0">
                <a:solidFill>
                  <a:srgbClr val="00539B"/>
                </a:solidFill>
                <a:latin typeface="Arial"/>
              </a:rPr>
              <a:t> (</a:t>
            </a:r>
            <a:r>
              <a:rPr lang="nb-NO" sz="4000" dirty="0" err="1">
                <a:solidFill>
                  <a:srgbClr val="00539B"/>
                </a:solidFill>
                <a:latin typeface="Arial"/>
              </a:rPr>
              <a:t>Neurontin</a:t>
            </a:r>
            <a:r>
              <a:rPr lang="nb-NO" sz="4000" dirty="0">
                <a:solidFill>
                  <a:srgbClr val="00539B"/>
                </a:solidFill>
                <a:latin typeface="Arial"/>
              </a:rPr>
              <a:t>): STEPS</a:t>
            </a:r>
          </a:p>
        </p:txBody>
      </p:sp>
    </p:spTree>
    <p:extLst>
      <p:ext uri="{BB962C8B-B14F-4D97-AF65-F5344CB8AC3E}">
        <p14:creationId xmlns:p14="http://schemas.microsoft.com/office/powerpoint/2010/main" val="31094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84213" y="1844675"/>
            <a:ext cx="77724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control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group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 blinding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Diffuse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inclusion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criteria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Unclear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outcome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parameters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Most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patients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excluded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from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adverse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effects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assessment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84213" y="5728478"/>
            <a:ext cx="68580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Krumholtz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SD,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Egilman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DS, Ross JS. </a:t>
            </a:r>
            <a:r>
              <a:rPr kumimoji="0" lang="en-US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Study of </a:t>
            </a:r>
            <a:r>
              <a:rPr kumimoji="0" lang="en-US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neurontin</a:t>
            </a:r>
            <a:r>
              <a:rPr kumimoji="0" lang="en-US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: titrate to effect, profile of safety (STEPS) trial: a narrative account of a gabapentin seeding trial. 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Arch Intern Med 2011; 171 (12): 1100-1</a:t>
            </a:r>
          </a:p>
        </p:txBody>
      </p:sp>
      <p:sp>
        <p:nvSpPr>
          <p:cNvPr id="10" name="TekstSylinder 9"/>
          <p:cNvSpPr txBox="1"/>
          <p:nvPr/>
        </p:nvSpPr>
        <p:spPr>
          <a:xfrm>
            <a:off x="755650" y="620713"/>
            <a:ext cx="7440613" cy="7016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b-NO" sz="4000" dirty="0" err="1">
                <a:solidFill>
                  <a:srgbClr val="00539B"/>
                </a:solidFill>
                <a:latin typeface="Arial"/>
              </a:rPr>
              <a:t>Gabapentin</a:t>
            </a:r>
            <a:r>
              <a:rPr lang="nb-NO" sz="4000" dirty="0">
                <a:solidFill>
                  <a:srgbClr val="00539B"/>
                </a:solidFill>
                <a:latin typeface="Arial"/>
              </a:rPr>
              <a:t> (</a:t>
            </a:r>
            <a:r>
              <a:rPr lang="nb-NO" sz="4000" dirty="0" err="1">
                <a:solidFill>
                  <a:srgbClr val="00539B"/>
                </a:solidFill>
                <a:latin typeface="Arial"/>
              </a:rPr>
              <a:t>Neurontin</a:t>
            </a:r>
            <a:r>
              <a:rPr lang="nb-NO" sz="4000" dirty="0">
                <a:solidFill>
                  <a:srgbClr val="00539B"/>
                </a:solidFill>
                <a:latin typeface="Arial"/>
              </a:rPr>
              <a:t>): STEPS</a:t>
            </a:r>
          </a:p>
        </p:txBody>
      </p:sp>
    </p:spTree>
    <p:extLst>
      <p:ext uri="{BB962C8B-B14F-4D97-AF65-F5344CB8AC3E}">
        <p14:creationId xmlns:p14="http://schemas.microsoft.com/office/powerpoint/2010/main" val="175821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graphicFrame>
        <p:nvGraphicFramePr>
          <p:cNvPr id="6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116053"/>
              </p:ext>
            </p:extLst>
          </p:nvPr>
        </p:nvGraphicFramePr>
        <p:xfrm>
          <a:off x="533400" y="2209800"/>
          <a:ext cx="8229600" cy="2230681"/>
        </p:xfrm>
        <a:graphic>
          <a:graphicData uri="http://schemas.openxmlformats.org/drawingml/2006/table">
            <a:tbl>
              <a:tblPr/>
              <a:tblGrid>
                <a:gridCol w="1752600"/>
                <a:gridCol w="2743200"/>
                <a:gridCol w="1828800"/>
                <a:gridCol w="1905000"/>
              </a:tblGrid>
              <a:tr h="913945"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b-NO" altLang="nb-NO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nb-NO" altLang="nb-NO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b-NO" altLang="nb-NO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Study</a:t>
                      </a:r>
                      <a:r>
                        <a:rPr kumimoji="0" lang="nb-NO" altLang="nb-NO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nb-NO" altLang="nb-NO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found</a:t>
                      </a:r>
                      <a:r>
                        <a:rPr kumimoji="0" lang="nb-NO" altLang="nb-NO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nb-NO" altLang="nb-NO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bleeding</a:t>
                      </a:r>
                      <a:endParaRPr kumimoji="0" lang="nb-NO" altLang="nb-NO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Study</a:t>
                      </a:r>
                      <a:r>
                        <a:rPr kumimoji="0" lang="nb-NO" altLang="nb-NO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nb-NO" altLang="nb-NO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did</a:t>
                      </a:r>
                      <a:r>
                        <a:rPr kumimoji="0" lang="nb-NO" altLang="nb-NO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not </a:t>
                      </a:r>
                      <a:r>
                        <a:rPr kumimoji="0" lang="nb-NO" altLang="nb-NO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find</a:t>
                      </a:r>
                      <a:r>
                        <a:rPr kumimoji="0" lang="nb-NO" altLang="nb-NO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nb-NO" altLang="nb-NO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bleeding</a:t>
                      </a:r>
                      <a:endParaRPr kumimoji="0" lang="nb-NO" altLang="nb-NO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493"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Included</a:t>
                      </a:r>
                      <a:r>
                        <a:rPr kumimoji="0" lang="nb-NO" altLang="nb-NO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studies</a:t>
                      </a:r>
                      <a:endParaRPr kumimoji="0" lang="nb-NO" altLang="nb-NO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33 253 </a:t>
                      </a:r>
                      <a:r>
                        <a:rPr kumimoji="0" lang="nb-NO" altLang="nb-NO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patients</a:t>
                      </a:r>
                      <a:endParaRPr kumimoji="0" lang="nb-NO" altLang="nb-NO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59 diagnoses</a:t>
                      </a:r>
                      <a:endParaRPr kumimoji="0" lang="nb-NO" altLang="nb-NO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72 (45,3)</a:t>
                      </a:r>
                      <a:endParaRPr kumimoji="0" lang="nb-NO" altLang="nb-NO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762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0" latinLnBrk="0" hangingPunct="0">
                        <a:spcBef>
                          <a:spcPct val="20000"/>
                        </a:spcBef>
                        <a:spcAft>
                          <a:spcPct val="20000"/>
                        </a:spcAft>
                        <a:defRPr sz="2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defTabSz="457200" rtl="0" eaLnBrk="0" latinLnBrk="0" hangingPunct="0">
                        <a:spcBef>
                          <a:spcPct val="20000"/>
                        </a:spcBef>
                        <a:defRPr sz="24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defTabSz="457200" rtl="0" eaLnBrk="0" latinLnBrk="0" hangingPunct="0">
                        <a:spcBef>
                          <a:spcPct val="20000"/>
                        </a:spcBef>
                        <a:defRPr sz="20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defTabSz="457200" rtl="0" eaLnBrk="0" latinLnBrk="0" hangingPunct="0">
                        <a:spcBef>
                          <a:spcPct val="20000"/>
                        </a:spcBef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algn="l" defTabSz="4572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800" kern="1200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87 (54,7)</a:t>
                      </a:r>
                    </a:p>
                  </a:txBody>
                  <a:tcPr marL="7620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Rektangel 6"/>
          <p:cNvSpPr/>
          <p:nvPr/>
        </p:nvSpPr>
        <p:spPr>
          <a:xfrm>
            <a:off x="611188" y="4581525"/>
            <a:ext cx="8536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b-NO" sz="2800" dirty="0" err="1" smtClean="0">
                <a:solidFill>
                  <a:srgbClr val="000000"/>
                </a:solidFill>
                <a:latin typeface="Arial"/>
              </a:rPr>
              <a:t>Adverse</a:t>
            </a:r>
            <a:r>
              <a:rPr lang="nb-NO" sz="28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sz="2800" dirty="0" err="1" smtClean="0">
                <a:solidFill>
                  <a:srgbClr val="000000"/>
                </a:solidFill>
                <a:latin typeface="Arial"/>
              </a:rPr>
              <a:t>effects</a:t>
            </a:r>
            <a:r>
              <a:rPr lang="nb-NO" sz="28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sz="2800" dirty="0" err="1" smtClean="0">
                <a:solidFill>
                  <a:srgbClr val="000000"/>
                </a:solidFill>
                <a:latin typeface="Arial"/>
              </a:rPr>
              <a:t>poorly</a:t>
            </a:r>
            <a:r>
              <a:rPr lang="nb-NO" sz="28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sz="2800" dirty="0" err="1" smtClean="0">
                <a:solidFill>
                  <a:srgbClr val="000000"/>
                </a:solidFill>
                <a:latin typeface="Arial"/>
              </a:rPr>
              <a:t>defined</a:t>
            </a:r>
            <a:r>
              <a:rPr lang="nb-NO" sz="2800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nb-NO" sz="2800" dirty="0" err="1" smtClean="0">
                <a:solidFill>
                  <a:srgbClr val="000000"/>
                </a:solidFill>
                <a:latin typeface="Arial"/>
              </a:rPr>
              <a:t>examined</a:t>
            </a:r>
            <a:r>
              <a:rPr lang="nb-NO" sz="2800" dirty="0" smtClean="0">
                <a:solidFill>
                  <a:srgbClr val="000000"/>
                </a:solidFill>
                <a:latin typeface="Arial"/>
              </a:rPr>
              <a:t>, </a:t>
            </a:r>
            <a:r>
              <a:rPr lang="nb-NO" sz="2800" dirty="0" err="1" smtClean="0">
                <a:solidFill>
                  <a:srgbClr val="000000"/>
                </a:solidFill>
                <a:latin typeface="Arial"/>
              </a:rPr>
              <a:t>described</a:t>
            </a:r>
            <a:endParaRPr lang="nb-NO" sz="28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Rektangel 6"/>
          <p:cNvSpPr>
            <a:spLocks noChangeArrowheads="1"/>
          </p:cNvSpPr>
          <p:nvPr/>
        </p:nvSpPr>
        <p:spPr bwMode="auto">
          <a:xfrm>
            <a:off x="611188" y="5157788"/>
            <a:ext cx="7705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Limitations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to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specific</a:t>
            </a:r>
            <a:r>
              <a:rPr kumimoji="0" lang="nb-NO" altLang="nb-N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adverse</a:t>
            </a:r>
            <a:r>
              <a:rPr kumimoji="0" lang="nb-NO" altLang="nb-NO" sz="2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28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effects</a:t>
            </a:r>
            <a:endParaRPr kumimoji="0" lang="nb-NO" altLang="nb-NO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11" name="Picture 10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" t="14667" r="8333" b="44098"/>
          <a:stretch>
            <a:fillRect/>
          </a:stretch>
        </p:blipFill>
        <p:spPr bwMode="auto">
          <a:xfrm>
            <a:off x="533400" y="304799"/>
            <a:ext cx="5724896" cy="176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027"/>
          <p:cNvSpPr>
            <a:spLocks noChangeArrowheads="1"/>
          </p:cNvSpPr>
          <p:nvPr/>
        </p:nvSpPr>
        <p:spPr bwMode="auto">
          <a:xfrm>
            <a:off x="611188" y="6006267"/>
            <a:ext cx="3048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BMJ Open 2014;4:e004587. doi:10.1136/bmjopen-2013-004587</a:t>
            </a:r>
          </a:p>
        </p:txBody>
      </p:sp>
    </p:spTree>
    <p:extLst>
      <p:ext uri="{BB962C8B-B14F-4D97-AF65-F5344CB8AC3E}">
        <p14:creationId xmlns:p14="http://schemas.microsoft.com/office/powerpoint/2010/main" val="31094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84213" y="11588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nb-NO" kern="0" dirty="0" err="1" smtClean="0">
                <a:latin typeface="Arial"/>
              </a:rPr>
              <a:t>What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was</a:t>
            </a:r>
            <a:r>
              <a:rPr lang="nb-NO" altLang="nb-NO" kern="0" dirty="0" smtClean="0">
                <a:latin typeface="Arial"/>
              </a:rPr>
              <a:t> </a:t>
            </a:r>
            <a:r>
              <a:rPr lang="nb-NO" altLang="nb-NO" kern="0" dirty="0" err="1" smtClean="0">
                <a:latin typeface="Arial"/>
              </a:rPr>
              <a:t>counted</a:t>
            </a:r>
            <a:r>
              <a:rPr lang="nb-NO" altLang="nb-NO" kern="0" dirty="0" smtClean="0">
                <a:latin typeface="Arial"/>
              </a:rPr>
              <a:t> as </a:t>
            </a:r>
            <a:r>
              <a:rPr lang="nb-NO" altLang="nb-NO" kern="0" dirty="0" err="1" smtClean="0">
                <a:latin typeface="Arial"/>
              </a:rPr>
              <a:t>gastrointestinal</a:t>
            </a:r>
            <a:r>
              <a:rPr lang="nb-NO" altLang="nb-NO" kern="0" dirty="0" smtClean="0">
                <a:latin typeface="Arial"/>
              </a:rPr>
              <a:t> b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leeding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?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95288" y="1413164"/>
            <a:ext cx="8610600" cy="4347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Major episode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of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which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required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blood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transfusion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Hematemesis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or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melaena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requiring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transfusion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(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clinically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relevant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decreased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serum </a:t>
            </a:r>
            <a:r>
              <a:rPr lang="nb-NO" altLang="nb-NO" sz="2000" kern="0" dirty="0" err="1">
                <a:solidFill>
                  <a:srgbClr val="000000"/>
                </a:solidFill>
                <a:latin typeface="Arial"/>
              </a:rPr>
              <a:t>H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level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Guaiac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-positive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stools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assessed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by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occult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blood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testing</a:t>
            </a: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Gastric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ulcer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with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overt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hemorrhage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defined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as oral or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rectal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visual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inspection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Gross 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Blood hemoglobin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monitored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to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assess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serious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blood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loss</a:t>
            </a: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Hematemesis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Tarry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stool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Acute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complications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- GI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bleeding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requiring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transfusion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or fluid,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intussusception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perforation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or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need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for operative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intervention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0" fontAlgn="b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nb-NO" altLang="nb-NO" sz="2000" kern="0" dirty="0" smtClean="0">
                <a:solidFill>
                  <a:srgbClr val="000000"/>
                </a:solidFill>
                <a:latin typeface="Arial"/>
              </a:rPr>
              <a:t>No</a:t>
            </a:r>
            <a:r>
              <a:rPr kumimoji="0" lang="nb-NO" altLang="nb-NO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definition</a:t>
            </a:r>
            <a:endParaRPr kumimoji="0" lang="nb-NO" altLang="nb-NO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4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How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were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patients</a:t>
            </a:r>
            <a:r>
              <a:rPr kumimoji="0" lang="nb-NO" altLang="nb-NO" sz="4000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monitored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?</a:t>
            </a: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graphicFrame>
        <p:nvGraphicFramePr>
          <p:cNvPr id="7" name="Object 10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1133789"/>
              </p:ext>
            </p:extLst>
          </p:nvPr>
        </p:nvGraphicFramePr>
        <p:xfrm>
          <a:off x="579437" y="2304329"/>
          <a:ext cx="7985125" cy="277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Regneark" r:id="rId6" imgW="2448020" imgH="819245" progId="Excel.Sheet.8">
                  <p:embed/>
                </p:oleObj>
              </mc:Choice>
              <mc:Fallback>
                <p:oleObj name="Regneark" r:id="rId6" imgW="2448020" imgH="819245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437" y="2304329"/>
                        <a:ext cx="7985125" cy="277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99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47699" y="260350"/>
            <a:ext cx="80629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Descriptions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of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GI</a:t>
            </a:r>
            <a:r>
              <a:rPr kumimoji="0" lang="nb-NO" altLang="nb-NO" sz="4000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adverse</a:t>
            </a:r>
            <a:r>
              <a:rPr kumimoji="0" lang="nb-NO" altLang="nb-NO" sz="4000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effects</a:t>
            </a:r>
            <a:endParaRPr kumimoji="0" lang="nb-NO" altLang="nb-NO" sz="4000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539750" y="1403350"/>
            <a:ext cx="8278813" cy="468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There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were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complications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in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either</a:t>
            </a:r>
            <a:r>
              <a:rPr kumimoji="0" lang="nb-NO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group</a:t>
            </a:r>
            <a:endParaRPr kumimoji="0" lang="nb-NO" altLang="nb-NO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Fiesseler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FW et al. Steroids for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migraine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headaches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. J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Emerg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Med 2011; 40 (4): 463-8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en-US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Times New Roman" pitchFamily="18" charset="0"/>
              </a:rPr>
              <a:t>The cause of death in both methylprednisolone recipients was gastrointestinal bleeding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Carithers</a:t>
            </a:r>
            <a:r>
              <a:rPr kumimoji="0" lang="en-GB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RL et al. Methylprednisolone therapy in patients with severe alcoholic hepatitis. Ann Intern Med 1989; 110: 685-90.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en-GB" altLang="nb-NO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Times New Roman" pitchFamily="18" charset="0"/>
              </a:rPr>
              <a:t>Only two patients suffered from a major episode of GI bleeding which required blood transfusion, one in the steroid group and one in the placebo group.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Braakman</a:t>
            </a:r>
            <a:r>
              <a:rPr kumimoji="0" lang="en-GB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R et al. </a:t>
            </a:r>
            <a:r>
              <a:rPr kumimoji="0" lang="en-GB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Megadose</a:t>
            </a:r>
            <a:r>
              <a:rPr kumimoji="0" lang="en-GB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steroids in severe head injury. J </a:t>
            </a:r>
            <a:r>
              <a:rPr kumimoji="0" lang="en-GB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Neurosurg</a:t>
            </a:r>
            <a:r>
              <a:rPr kumimoji="0" lang="en-GB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1983; 58: 326-30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None/>
              <a:tabLst/>
              <a:defRPr/>
            </a:pPr>
            <a:r>
              <a:rPr kumimoji="0" lang="en-GB" altLang="nb-NO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Times New Roman" pitchFamily="18" charset="0"/>
              </a:rPr>
              <a:t>There were no differences in blood haemoglobin levels at any point in the five days after study</a:t>
            </a:r>
            <a:r>
              <a:rPr kumimoji="0" lang="nb-NO" altLang="nb-NO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Times New Roman" pitchFamily="18" charset="0"/>
              </a:rPr>
              <a:t> 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Bernard GR et al. High-dose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corticosteroids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in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patients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with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the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adult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respiratory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distress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 </a:t>
            </a:r>
            <a:r>
              <a:rPr kumimoji="0" lang="nb-NO" altLang="nb-NO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syndrome</a:t>
            </a:r>
            <a:r>
              <a:rPr kumimoji="0" lang="nb-NO" altLang="nb-NO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Times New Roman" pitchFamily="18" charset="0"/>
              </a:rPr>
              <a:t>. NEJM 1987; 317: 1565-70</a:t>
            </a:r>
          </a:p>
        </p:txBody>
      </p:sp>
    </p:spTree>
    <p:extLst>
      <p:ext uri="{BB962C8B-B14F-4D97-AF65-F5344CB8AC3E}">
        <p14:creationId xmlns:p14="http://schemas.microsoft.com/office/powerpoint/2010/main" val="17999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Publi</a:t>
            </a:r>
            <a:r>
              <a:rPr lang="nb-NO" altLang="nb-NO" kern="0" dirty="0" smtClean="0">
                <a:latin typeface="Arial"/>
              </a:rPr>
              <a:t>c</a:t>
            </a:r>
            <a:r>
              <a:rPr kumimoji="0" lang="nb-NO" altLang="nb-NO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ation</a:t>
            </a:r>
            <a:r>
              <a:rPr kumimoji="0" lang="nb-NO" altLang="nb-NO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bias: Visible studies</a:t>
            </a:r>
          </a:p>
        </p:txBody>
      </p:sp>
      <p:pic>
        <p:nvPicPr>
          <p:cNvPr id="7" name="Picture 7" descr="The Wall per Journ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1981200"/>
            <a:ext cx="666115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00400" y="6400800"/>
            <a:ext cx="3352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With </a:t>
            </a:r>
            <a:r>
              <a:rPr kumimoji="0" lang="nb-NO" altLang="nb-NO" sz="9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permission</a:t>
            </a:r>
            <a:r>
              <a:rPr kumimoji="0" lang="nb-NO" altLang="nb-NO" sz="9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nb-NO" altLang="nb-NO" sz="900" kern="0" dirty="0" smtClean="0">
                <a:solidFill>
                  <a:srgbClr val="000000"/>
                </a:solidFill>
              </a:rPr>
              <a:t>from </a:t>
            </a:r>
            <a:r>
              <a:rPr kumimoji="0" lang="nb-NO" altLang="nb-NO" sz="9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professor David Healy </a:t>
            </a:r>
          </a:p>
        </p:txBody>
      </p:sp>
    </p:spTree>
    <p:extLst>
      <p:ext uri="{BB962C8B-B14F-4D97-AF65-F5344CB8AC3E}">
        <p14:creationId xmlns:p14="http://schemas.microsoft.com/office/powerpoint/2010/main" val="17999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95002" y="187038"/>
            <a:ext cx="904899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Publication</a:t>
            </a:r>
            <a:r>
              <a:rPr kumimoji="0" lang="nb-NO" altLang="nb-NO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bias: </a:t>
            </a:r>
            <a:r>
              <a:rPr kumimoji="0" lang="nb-NO" altLang="nb-NO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Incl</a:t>
            </a:r>
            <a:r>
              <a:rPr kumimoji="0" lang="nb-NO" altLang="nb-NO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nb-NO" altLang="nb-NO" kern="0" dirty="0">
                <a:latin typeface="Arial"/>
              </a:rPr>
              <a:t>u</a:t>
            </a:r>
            <a:r>
              <a:rPr kumimoji="0" lang="nb-NO" altLang="nb-NO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npublished</a:t>
            </a:r>
            <a:r>
              <a:rPr kumimoji="0" lang="nb-NO" altLang="nb-NO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data</a:t>
            </a:r>
          </a:p>
        </p:txBody>
      </p:sp>
      <p:pic>
        <p:nvPicPr>
          <p:cNvPr id="7" name="Picture 6" descr="The Wall per F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447800"/>
            <a:ext cx="67945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317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39750" y="549275"/>
            <a:ext cx="81343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Systematic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reviews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–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now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nb-NO" altLang="nb-NO" sz="4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what</a:t>
            </a:r>
            <a:r>
              <a:rPr kumimoji="0" lang="nb-NO" altLang="nb-NO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?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9" t="53125" r="11290" b="15625"/>
          <a:stretch>
            <a:fillRect/>
          </a:stretch>
        </p:blipFill>
        <p:spPr bwMode="auto">
          <a:xfrm>
            <a:off x="1174750" y="1692275"/>
            <a:ext cx="6673850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kstSylinder 3"/>
          <p:cNvSpPr txBox="1">
            <a:spLocks noChangeArrowheads="1"/>
          </p:cNvSpPr>
          <p:nvPr/>
        </p:nvSpPr>
        <p:spPr bwMode="auto">
          <a:xfrm>
            <a:off x="539750" y="5495919"/>
            <a:ext cx="63182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Chan AW, Song F, et al.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Increasing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value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reducing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waste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: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addressing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inaccesible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research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. </a:t>
            </a:r>
            <a:r>
              <a:rPr kumimoji="0" lang="nb-NO" altLang="nb-NO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Lancet</a:t>
            </a:r>
            <a:r>
              <a:rPr kumimoji="0" lang="nb-NO" altLang="nb-NO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2014. http://dx.doi.org/10.1016/S0140-6736(13)62296-5.</a:t>
            </a:r>
          </a:p>
        </p:txBody>
      </p:sp>
    </p:spTree>
    <p:extLst>
      <p:ext uri="{BB962C8B-B14F-4D97-AF65-F5344CB8AC3E}">
        <p14:creationId xmlns:p14="http://schemas.microsoft.com/office/powerpoint/2010/main" val="43317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628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680" y="6330052"/>
            <a:ext cx="741680" cy="163711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85800" y="609600"/>
            <a:ext cx="7772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rgbClr val="00539B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00539B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Summing up: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nb-NO" kern="0" dirty="0" err="1" smtClean="0">
                <a:latin typeface="Arial"/>
              </a:rPr>
              <a:t>Several</a:t>
            </a:r>
            <a:r>
              <a:rPr lang="nb-NO" altLang="nb-NO" kern="0" dirty="0" smtClean="0">
                <a:latin typeface="Arial"/>
              </a:rPr>
              <a:t> variables </a:t>
            </a:r>
            <a:r>
              <a:rPr kumimoji="0" lang="nb-NO" altLang="nb-NO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contribute</a:t>
            </a:r>
            <a:r>
              <a:rPr kumimoji="0" lang="nb-NO" altLang="nb-NO" b="0" i="0" u="none" strike="noStrike" kern="0" cap="none" spc="0" normalizeH="0" baseline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to</a:t>
            </a:r>
            <a:r>
              <a:rPr kumimoji="0" lang="nb-NO" altLang="nb-NO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nb-NO" altLang="nb-NO" b="0" i="0" u="none" strike="noStrike" kern="0" cap="none" spc="0" normalizeH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misjudgment</a:t>
            </a:r>
            <a:r>
              <a:rPr kumimoji="0" lang="nb-NO" altLang="nb-NO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nb-NO" altLang="nb-NO" b="0" i="0" u="none" strike="noStrike" kern="0" cap="none" spc="0" normalizeH="0" noProof="0" dirty="0" err="1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of</a:t>
            </a:r>
            <a:r>
              <a:rPr kumimoji="0" lang="nb-NO" altLang="nb-NO" b="0" i="0" u="none" strike="noStrike" kern="0" cap="none" spc="0" normalizeH="0" noProof="0" dirty="0" smtClean="0">
                <a:ln>
                  <a:noFill/>
                </a:ln>
                <a:solidFill>
                  <a:srgbClr val="00539B"/>
                </a:solidFill>
                <a:effectLst/>
                <a:uLnTx/>
                <a:uFillTx/>
                <a:latin typeface="Arial"/>
              </a:rPr>
              <a:t> risk</a:t>
            </a:r>
            <a:endParaRPr kumimoji="0" lang="nb-NO" altLang="nb-NO" b="0" i="0" u="none" strike="noStrike" kern="0" cap="none" spc="0" normalizeH="0" baseline="0" noProof="0" dirty="0" smtClean="0">
              <a:ln>
                <a:noFill/>
              </a:ln>
              <a:solidFill>
                <a:srgbClr val="00539B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5800" y="2790700"/>
            <a:ext cx="7772400" cy="3447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2000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539B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Too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small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and </a:t>
            </a:r>
            <a:r>
              <a:rPr kumimoji="0" lang="nb-NO" altLang="nb-NO" sz="3200" b="0" i="0" u="none" strike="noStrike" kern="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sh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ort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studies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Heterogeneous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patient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monitoring</a:t>
            </a:r>
            <a:endParaRPr lang="nb-NO" altLang="nb-NO" kern="0" dirty="0">
              <a:solidFill>
                <a:srgbClr val="000000"/>
              </a:solidFill>
              <a:latin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Diffuse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adverse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nb-NO" altLang="nb-NO" kern="0" dirty="0" err="1" smtClean="0">
                <a:solidFill>
                  <a:srgbClr val="000000"/>
                </a:solidFill>
                <a:latin typeface="Arial"/>
              </a:rPr>
              <a:t>effect</a:t>
            </a:r>
            <a:r>
              <a:rPr lang="nb-NO" altLang="nb-NO" kern="0" dirty="0" smtClean="0">
                <a:solidFill>
                  <a:srgbClr val="000000"/>
                </a:solidFill>
                <a:latin typeface="Arial"/>
              </a:rPr>
              <a:t> c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riteria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Room for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interpretation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filtering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and</a:t>
            </a:r>
            <a:r>
              <a:rPr kumimoji="0" lang="nb-NO" altLang="nb-NO" sz="32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b-NO" altLang="nb-NO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inaccuracies</a:t>
            </a: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None/>
              <a:tabLst/>
              <a:defRPr/>
            </a:pPr>
            <a:endParaRPr kumimoji="0" lang="nb-NO" altLang="nb-N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317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F87">
              <a:alpha val="8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5818" y="6217228"/>
            <a:ext cx="706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Produsentuavhengig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legemiddelinformasjon</a:t>
            </a:r>
            <a:r>
              <a:rPr lang="en-US" sz="1400" dirty="0" smtClean="0">
                <a:solidFill>
                  <a:srgbClr val="FFA300"/>
                </a:solidFill>
                <a:latin typeface="Open Sans"/>
                <a:cs typeface="Open Sans"/>
              </a:rPr>
              <a:t> for </a:t>
            </a:r>
            <a:r>
              <a:rPr lang="en-US" sz="1400" dirty="0" err="1" smtClean="0">
                <a:solidFill>
                  <a:srgbClr val="FFA300"/>
                </a:solidFill>
                <a:latin typeface="Open Sans"/>
                <a:cs typeface="Open Sans"/>
              </a:rPr>
              <a:t>helsepersonell</a:t>
            </a:r>
            <a:endParaRPr lang="en-US" sz="1400" dirty="0">
              <a:solidFill>
                <a:srgbClr val="FFA300"/>
              </a:solidFill>
              <a:latin typeface="Open Sans"/>
              <a:cs typeface="Open San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133" y="1296887"/>
            <a:ext cx="2891231" cy="2891231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66886" y="4116872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rgbClr val="FFFFFF"/>
                </a:solidFill>
                <a:latin typeface="Open Sans"/>
                <a:cs typeface="Open Sans"/>
              </a:rPr>
              <a:t>www.relis.no</a:t>
            </a:r>
            <a:endParaRPr lang="en-US" sz="3600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10" y="6293476"/>
            <a:ext cx="741680" cy="16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2F87">
            <a:alpha val="75000"/>
          </a:srgbClr>
        </a:solidFill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1385</Words>
  <Application>Microsoft Office PowerPoint</Application>
  <PresentationFormat>Skjermfremvisning (4:3)</PresentationFormat>
  <Paragraphs>165</Paragraphs>
  <Slides>38</Slides>
  <Notes>3</Notes>
  <HiddenSlides>0</HiddenSlides>
  <MMClips>0</MMClips>
  <ScaleCrop>false</ScaleCrop>
  <HeadingPairs>
    <vt:vector size="8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Innebygde OLE-servere</vt:lpstr>
      </vt:variant>
      <vt:variant>
        <vt:i4>1</vt:i4>
      </vt:variant>
      <vt:variant>
        <vt:lpstr>Lysbildetitler</vt:lpstr>
      </vt:variant>
      <vt:variant>
        <vt:i4>38</vt:i4>
      </vt:variant>
    </vt:vector>
  </HeadingPairs>
  <TitlesOfParts>
    <vt:vector size="45" baseType="lpstr">
      <vt:lpstr>Arial</vt:lpstr>
      <vt:lpstr>Calibri</vt:lpstr>
      <vt:lpstr>Open Sans</vt:lpstr>
      <vt:lpstr>Open Sans Light</vt:lpstr>
      <vt:lpstr>Times New Roman</vt:lpstr>
      <vt:lpstr>Office Theme</vt:lpstr>
      <vt:lpstr>Regneark</vt:lpstr>
      <vt:lpstr>Can we trust adverse effects data?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Study 329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www.relis.no</vt:lpstr>
    </vt:vector>
  </TitlesOfParts>
  <Company>Kantega AS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 Fagerberg</dc:creator>
  <cp:lastModifiedBy>Harald Christian Langaas</cp:lastModifiedBy>
  <cp:revision>86</cp:revision>
  <dcterms:created xsi:type="dcterms:W3CDTF">2015-12-16T11:27:49Z</dcterms:created>
  <dcterms:modified xsi:type="dcterms:W3CDTF">2017-09-22T13:26:26Z</dcterms:modified>
</cp:coreProperties>
</file>